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311" r:id="rId2"/>
    <p:sldId id="307" r:id="rId3"/>
    <p:sldId id="308" r:id="rId4"/>
    <p:sldId id="309" r:id="rId5"/>
    <p:sldId id="262" r:id="rId6"/>
    <p:sldId id="322" r:id="rId7"/>
    <p:sldId id="272" r:id="rId8"/>
    <p:sldId id="312" r:id="rId9"/>
    <p:sldId id="313" r:id="rId10"/>
    <p:sldId id="314" r:id="rId11"/>
    <p:sldId id="315" r:id="rId12"/>
    <p:sldId id="316" r:id="rId13"/>
    <p:sldId id="318" r:id="rId14"/>
    <p:sldId id="317" r:id="rId15"/>
    <p:sldId id="321" r:id="rId16"/>
    <p:sldId id="319" r:id="rId17"/>
    <p:sldId id="320" r:id="rId18"/>
    <p:sldId id="323" r:id="rId19"/>
    <p:sldId id="324" r:id="rId20"/>
    <p:sldId id="325" r:id="rId21"/>
    <p:sldId id="331" r:id="rId22"/>
    <p:sldId id="332" r:id="rId23"/>
    <p:sldId id="333" r:id="rId24"/>
    <p:sldId id="334" r:id="rId25"/>
    <p:sldId id="335" r:id="rId26"/>
    <p:sldId id="326" r:id="rId27"/>
    <p:sldId id="327" r:id="rId28"/>
    <p:sldId id="328" r:id="rId29"/>
    <p:sldId id="329" r:id="rId30"/>
    <p:sldId id="330" r:id="rId31"/>
    <p:sldId id="337" r:id="rId32"/>
    <p:sldId id="338" r:id="rId33"/>
    <p:sldId id="339" r:id="rId34"/>
    <p:sldId id="340" r:id="rId35"/>
    <p:sldId id="341" r:id="rId36"/>
    <p:sldId id="342" r:id="rId37"/>
    <p:sldId id="343" r:id="rId38"/>
    <p:sldId id="344" r:id="rId39"/>
    <p:sldId id="34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024" autoAdjust="0"/>
    <p:restoredTop sz="80426" autoAdjust="0"/>
  </p:normalViewPr>
  <p:slideViewPr>
    <p:cSldViewPr snapToGrid="0">
      <p:cViewPr varScale="1">
        <p:scale>
          <a:sx n="53" d="100"/>
          <a:sy n="53" d="100"/>
        </p:scale>
        <p:origin x="-1296" y="-9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DCCD4B-0825-45D7-B4AB-C7C09A053233}" type="datetimeFigureOut">
              <a:rPr lang="en-US" smtClean="0"/>
              <a:pPr/>
              <a:t>11/26/2018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BA8E4C-D5C2-46EF-AA80-0C4D0D336115}" type="slidenum">
              <a:rPr lang="en-US" smtClean="0"/>
              <a:pPr/>
              <a:t>‹#›</a:t>
            </a:fld>
            <a:endParaRPr lang="en-US"/>
          </a:p>
        </p:txBody>
      </p:sp>
    </p:spTree>
    <p:extLst>
      <p:ext uri="{BB962C8B-B14F-4D97-AF65-F5344CB8AC3E}">
        <p14:creationId xmlns:p14="http://schemas.microsoft.com/office/powerpoint/2010/main" xmlns="" val="3520956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sz="1200" dirty="0"/>
              <a:t>Wind energy is a renewable source</a:t>
            </a:r>
            <a:r>
              <a:rPr lang="en-US" altLang="en-US" sz="1200" baseline="0" dirty="0"/>
              <a:t> </a:t>
            </a:r>
            <a:r>
              <a:rPr lang="en-US" altLang="en-US" sz="1200" dirty="0"/>
              <a:t>of energy, and is considered renewable because it is derived from the sun and is capable of being replenished on a reasonable time scale.</a:t>
            </a:r>
          </a:p>
          <a:p>
            <a:pPr eaLnBrk="1" hangingPunct="1">
              <a:spcBef>
                <a:spcPct val="0"/>
              </a:spcBef>
            </a:pPr>
            <a:endParaRPr lang="en-US" altLang="en-US" sz="1200" dirty="0"/>
          </a:p>
          <a:p>
            <a:pPr eaLnBrk="1" hangingPunct="1">
              <a:spcBef>
                <a:spcPct val="0"/>
              </a:spcBef>
            </a:pPr>
            <a:r>
              <a:rPr lang="en-US" altLang="en-US" sz="1200" dirty="0"/>
              <a:t>Although wind is a zero emissions electrical generation option, there are emissions in the construction and development of wind projects—concrete, transportation of components, etc.</a:t>
            </a:r>
          </a:p>
          <a:p>
            <a:endParaRPr lang="en-US" dirty="0"/>
          </a:p>
        </p:txBody>
      </p:sp>
      <p:sp>
        <p:nvSpPr>
          <p:cNvPr id="4" name="Slide Number Placeholder 3"/>
          <p:cNvSpPr>
            <a:spLocks noGrp="1"/>
          </p:cNvSpPr>
          <p:nvPr>
            <p:ph type="sldNum" sz="quarter" idx="10"/>
          </p:nvPr>
        </p:nvSpPr>
        <p:spPr/>
        <p:txBody>
          <a:bodyPr/>
          <a:lstStyle/>
          <a:p>
            <a:fld id="{16BA8E4C-D5C2-46EF-AA80-0C4D0D336115}" type="slidenum">
              <a:rPr lang="en-US" smtClean="0"/>
              <a:pPr/>
              <a:t>5</a:t>
            </a:fld>
            <a:endParaRPr lang="en-US"/>
          </a:p>
        </p:txBody>
      </p:sp>
    </p:spTree>
    <p:extLst>
      <p:ext uri="{BB962C8B-B14F-4D97-AF65-F5344CB8AC3E}">
        <p14:creationId xmlns:p14="http://schemas.microsoft.com/office/powerpoint/2010/main" xmlns="" val="3216623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BA8E4C-D5C2-46EF-AA80-0C4D0D336115}" type="slidenum">
              <a:rPr lang="en-US" smtClean="0"/>
              <a:pPr/>
              <a:t>30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sz="1200" dirty="0">
                <a:latin typeface="Arial" pitchFamily="34" charset="0"/>
              </a:rPr>
              <a:t>A typical U.S. large-scale horizontal wind turbine stands 80-100 meters (263-328 feet) tall and has three blades that are each 34-55 meters (112-181 feet) long. They weigh 200-400 tons and produce enough electricity to power 500 homes.</a:t>
            </a:r>
            <a:endParaRPr lang="en-US" altLang="en-US" sz="1200" dirty="0"/>
          </a:p>
          <a:p>
            <a:pPr eaLnBrk="1" hangingPunct="1">
              <a:spcBef>
                <a:spcPct val="0"/>
              </a:spcBef>
            </a:pPr>
            <a:endParaRPr lang="en-US" altLang="en-US" sz="1200" dirty="0"/>
          </a:p>
          <a:p>
            <a:pPr eaLnBrk="1" hangingPunct="1">
              <a:spcBef>
                <a:spcPct val="0"/>
              </a:spcBef>
            </a:pPr>
            <a:r>
              <a:rPr lang="en-US" altLang="en-US" sz="1200" dirty="0"/>
              <a:t>The largest turbine currently in production is the </a:t>
            </a:r>
            <a:r>
              <a:rPr lang="en-US" altLang="en-US" sz="1200" dirty="0" err="1"/>
              <a:t>Enercon</a:t>
            </a:r>
            <a:r>
              <a:rPr lang="en-US" altLang="en-US" sz="1200" dirty="0"/>
              <a:t> E-126 which as a capacity of 7.58 MW.  </a:t>
            </a:r>
          </a:p>
          <a:p>
            <a:pPr eaLnBrk="1" hangingPunct="1">
              <a:spcBef>
                <a:spcPct val="0"/>
              </a:spcBef>
            </a:pPr>
            <a:r>
              <a:rPr lang="en-US" altLang="en-US" sz="1200" dirty="0"/>
              <a:t>The E-126 tower stands 135 meters (443 feet) tall and has a blade diameter of 127 meters (417 feet).</a:t>
            </a:r>
          </a:p>
          <a:p>
            <a:pPr eaLnBrk="1" hangingPunct="1">
              <a:spcBef>
                <a:spcPct val="0"/>
              </a:spcBef>
            </a:pPr>
            <a:endParaRPr lang="en-US" altLang="en-US" sz="1200" dirty="0"/>
          </a:p>
          <a:p>
            <a:pPr eaLnBrk="1" hangingPunct="1">
              <a:spcBef>
                <a:spcPct val="0"/>
              </a:spcBef>
            </a:pPr>
            <a:r>
              <a:rPr lang="en-US" altLang="en-US" sz="1200" dirty="0"/>
              <a:t>A number of companies are developing 10 MW turbines mostly for use in offshore applications.</a:t>
            </a:r>
          </a:p>
          <a:p>
            <a:pPr eaLnBrk="1" hangingPunct="1">
              <a:spcBef>
                <a:spcPct val="0"/>
              </a:spcBef>
            </a:pPr>
            <a:endParaRPr lang="en-US" altLang="en-US" dirty="0"/>
          </a:p>
          <a:p>
            <a:endParaRPr lang="en-US" dirty="0"/>
          </a:p>
        </p:txBody>
      </p:sp>
      <p:sp>
        <p:nvSpPr>
          <p:cNvPr id="4" name="Slide Number Placeholder 3"/>
          <p:cNvSpPr>
            <a:spLocks noGrp="1"/>
          </p:cNvSpPr>
          <p:nvPr>
            <p:ph type="sldNum" sz="quarter" idx="10"/>
          </p:nvPr>
        </p:nvSpPr>
        <p:spPr/>
        <p:txBody>
          <a:bodyPr/>
          <a:lstStyle/>
          <a:p>
            <a:fld id="{16BA8E4C-D5C2-46EF-AA80-0C4D0D336115}" type="slidenum">
              <a:rPr lang="en-US" smtClean="0"/>
              <a:pPr/>
              <a:t>31</a:t>
            </a:fld>
            <a:endParaRPr lang="en-US"/>
          </a:p>
        </p:txBody>
      </p:sp>
    </p:spTree>
    <p:extLst>
      <p:ext uri="{BB962C8B-B14F-4D97-AF65-F5344CB8AC3E}">
        <p14:creationId xmlns:p14="http://schemas.microsoft.com/office/powerpoint/2010/main" xmlns="" val="3996885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58C28E7-1692-4624-9A53-A1D485A9EE9E}" type="slidenum">
              <a:rPr lang="en-US" smtClean="0"/>
              <a:pPr/>
              <a:t>34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rapid growth in wind power can be attributed to two things–reduction in cost of electricity produced and more interest in renewable technologies. Between 2004 and 2011, an increase in price can be attributed to higher rates of demand than supply of turbines and rising commodity prices including a rise in the price of steel.</a:t>
            </a:r>
          </a:p>
          <a:p>
            <a:endParaRPr lang="en-US" dirty="0"/>
          </a:p>
        </p:txBody>
      </p:sp>
      <p:sp>
        <p:nvSpPr>
          <p:cNvPr id="4" name="Slide Number Placeholder 3"/>
          <p:cNvSpPr>
            <a:spLocks noGrp="1"/>
          </p:cNvSpPr>
          <p:nvPr>
            <p:ph type="sldNum" sz="quarter" idx="10"/>
          </p:nvPr>
        </p:nvSpPr>
        <p:spPr/>
        <p:txBody>
          <a:bodyPr/>
          <a:lstStyle/>
          <a:p>
            <a:fld id="{16BA8E4C-D5C2-46EF-AA80-0C4D0D336115}" type="slidenum">
              <a:rPr lang="en-US" smtClean="0"/>
              <a:pPr/>
              <a:t>7</a:t>
            </a:fld>
            <a:endParaRPr lang="en-US"/>
          </a:p>
        </p:txBody>
      </p:sp>
    </p:spTree>
    <p:extLst>
      <p:ext uri="{BB962C8B-B14F-4D97-AF65-F5344CB8AC3E}">
        <p14:creationId xmlns:p14="http://schemas.microsoft.com/office/powerpoint/2010/main" xmlns="" val="291582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defRPr/>
            </a:pPr>
            <a:r>
              <a:rPr lang="en-US" sz="1200" dirty="0">
                <a:ea typeface="+mn-ea"/>
                <a:cs typeface="+mn-cs"/>
              </a:rPr>
              <a:t>Regardless of the size, all turbines have the same parts. </a:t>
            </a:r>
          </a:p>
          <a:p>
            <a:pPr eaLnBrk="1" hangingPunct="1">
              <a:spcBef>
                <a:spcPct val="0"/>
              </a:spcBef>
              <a:defRPr/>
            </a:pPr>
            <a:endParaRPr lang="en-US" sz="1200" dirty="0">
              <a:ea typeface="+mn-ea"/>
              <a:cs typeface="+mn-cs"/>
            </a:endParaRPr>
          </a:p>
          <a:p>
            <a:pPr marL="227287" indent="-227287">
              <a:spcBef>
                <a:spcPct val="0"/>
              </a:spcBef>
              <a:buFontTx/>
              <a:buAutoNum type="alphaUcPeriod"/>
              <a:defRPr/>
            </a:pPr>
            <a:r>
              <a:rPr lang="en-US" sz="1200" dirty="0">
                <a:ea typeface="+mn-ea"/>
                <a:cs typeface="+mn-cs"/>
              </a:rPr>
              <a:t>Blades on modern turbines are similar to airplane blades, lifted by the wind.</a:t>
            </a:r>
          </a:p>
          <a:p>
            <a:pPr marL="227287" indent="-227287">
              <a:spcBef>
                <a:spcPct val="0"/>
              </a:spcBef>
              <a:buFontTx/>
              <a:buAutoNum type="alphaUcPeriod"/>
              <a:defRPr/>
            </a:pPr>
            <a:r>
              <a:rPr lang="en-US" sz="1200" dirty="0">
                <a:ea typeface="+mn-ea"/>
                <a:cs typeface="+mn-cs"/>
              </a:rPr>
              <a:t>The hub connects the blades to the shaft and generator.</a:t>
            </a:r>
          </a:p>
          <a:p>
            <a:pPr marL="227287" indent="-227287">
              <a:spcBef>
                <a:spcPct val="0"/>
              </a:spcBef>
              <a:buFontTx/>
              <a:buAutoNum type="alphaUcPeriod"/>
              <a:defRPr/>
            </a:pPr>
            <a:r>
              <a:rPr lang="en-US" sz="1200" dirty="0">
                <a:ea typeface="+mn-ea"/>
                <a:cs typeface="+mn-cs"/>
              </a:rPr>
              <a:t>The nacelle houses the generator.</a:t>
            </a:r>
          </a:p>
          <a:p>
            <a:pPr marL="227287" indent="-227287">
              <a:spcBef>
                <a:spcPct val="0"/>
              </a:spcBef>
              <a:buFontTx/>
              <a:buAutoNum type="alphaUcPeriod"/>
              <a:defRPr/>
            </a:pPr>
            <a:r>
              <a:rPr lang="en-US" sz="1200" dirty="0">
                <a:ea typeface="+mn-ea"/>
                <a:cs typeface="+mn-cs"/>
              </a:rPr>
              <a:t>The tower holds the turbine high above anything that might cause turbulence in the air such as trees and buildings. Towers can be lattice or monopole for large turbines.  Most modern day turbines have monopole towers made of steel.</a:t>
            </a:r>
            <a:endParaRPr lang="en-US" dirty="0"/>
          </a:p>
        </p:txBody>
      </p:sp>
      <p:sp>
        <p:nvSpPr>
          <p:cNvPr id="4" name="Slide Number Placeholder 3"/>
          <p:cNvSpPr>
            <a:spLocks noGrp="1"/>
          </p:cNvSpPr>
          <p:nvPr>
            <p:ph type="sldNum" sz="quarter" idx="10"/>
          </p:nvPr>
        </p:nvSpPr>
        <p:spPr/>
        <p:txBody>
          <a:bodyPr/>
          <a:lstStyle/>
          <a:p>
            <a:fld id="{16BA8E4C-D5C2-46EF-AA80-0C4D0D336115}" type="slidenum">
              <a:rPr lang="en-US" smtClean="0"/>
              <a:pPr/>
              <a:t>8</a:t>
            </a:fld>
            <a:endParaRPr lang="en-US"/>
          </a:p>
        </p:txBody>
      </p:sp>
    </p:spTree>
    <p:extLst>
      <p:ext uri="{BB962C8B-B14F-4D97-AF65-F5344CB8AC3E}">
        <p14:creationId xmlns:p14="http://schemas.microsoft.com/office/powerpoint/2010/main" xmlns="" val="68001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sz="1200" dirty="0"/>
              <a:t>Comparing large turbines to small turbines:</a:t>
            </a:r>
          </a:p>
          <a:p>
            <a:pPr eaLnBrk="1" hangingPunct="1">
              <a:spcBef>
                <a:spcPct val="0"/>
              </a:spcBef>
            </a:pPr>
            <a:endParaRPr lang="en-US" altLang="en-US" sz="1200" dirty="0"/>
          </a:p>
          <a:p>
            <a:pPr eaLnBrk="1" hangingPunct="1">
              <a:spcBef>
                <a:spcPct val="0"/>
              </a:spcBef>
            </a:pPr>
            <a:r>
              <a:rPr lang="en-US" altLang="en-US" sz="1200" dirty="0"/>
              <a:t>Large turbine blades can be actively pitched by hydraulics and spin at 12-20 RPM—much slower than a small wind turbine.</a:t>
            </a:r>
          </a:p>
          <a:p>
            <a:pPr eaLnBrk="1" hangingPunct="1">
              <a:spcBef>
                <a:spcPct val="0"/>
              </a:spcBef>
            </a:pPr>
            <a:r>
              <a:rPr lang="en-US" altLang="en-US" sz="1200" dirty="0"/>
              <a:t>Large turbines have a driveshaft attached to the gearbox—that step up the rotations from 12-20 RPM to 1600 RPM for the generator.</a:t>
            </a:r>
          </a:p>
          <a:p>
            <a:pPr eaLnBrk="1" hangingPunct="1">
              <a:spcBef>
                <a:spcPct val="0"/>
              </a:spcBef>
            </a:pPr>
            <a:r>
              <a:rPr lang="en-US" altLang="en-US" sz="1200" dirty="0"/>
              <a:t>The generator is what creates electricity, turning coils of wires inside magnets.</a:t>
            </a:r>
          </a:p>
          <a:p>
            <a:pPr eaLnBrk="1" hangingPunct="1">
              <a:spcBef>
                <a:spcPct val="0"/>
              </a:spcBef>
            </a:pPr>
            <a:r>
              <a:rPr lang="en-US" altLang="en-US" sz="1200" dirty="0"/>
              <a:t>Small wind turbines use vanes (typically) to track the wind while large turbines use an anemometer and hydraulics to face the turbine into the wind.</a:t>
            </a:r>
          </a:p>
          <a:p>
            <a:pPr eaLnBrk="1" hangingPunct="1">
              <a:spcBef>
                <a:spcPct val="0"/>
              </a:spcBef>
            </a:pPr>
            <a:r>
              <a:rPr lang="en-US" altLang="en-US" sz="1200" dirty="0"/>
              <a:t>Large turbines are highly computerized and automated, sensing weather conditions and turning themselves off if there is a problem.</a:t>
            </a:r>
          </a:p>
          <a:p>
            <a:pPr eaLnBrk="1" hangingPunct="1">
              <a:spcBef>
                <a:spcPct val="0"/>
              </a:spcBef>
            </a:pPr>
            <a:r>
              <a:rPr lang="en-US" altLang="en-US" sz="1200" dirty="0"/>
              <a:t>Large turbines are often connected by computers to a central control location.</a:t>
            </a:r>
          </a:p>
          <a:p>
            <a:endParaRPr lang="en-US" dirty="0"/>
          </a:p>
        </p:txBody>
      </p:sp>
      <p:sp>
        <p:nvSpPr>
          <p:cNvPr id="4" name="Slide Number Placeholder 3"/>
          <p:cNvSpPr>
            <a:spLocks noGrp="1"/>
          </p:cNvSpPr>
          <p:nvPr>
            <p:ph type="sldNum" sz="quarter" idx="10"/>
          </p:nvPr>
        </p:nvSpPr>
        <p:spPr/>
        <p:txBody>
          <a:bodyPr/>
          <a:lstStyle/>
          <a:p>
            <a:fld id="{16BA8E4C-D5C2-46EF-AA80-0C4D0D336115}" type="slidenum">
              <a:rPr lang="en-US" smtClean="0"/>
              <a:pPr/>
              <a:t>10</a:t>
            </a:fld>
            <a:endParaRPr lang="en-US"/>
          </a:p>
        </p:txBody>
      </p:sp>
    </p:spTree>
    <p:extLst>
      <p:ext uri="{BB962C8B-B14F-4D97-AF65-F5344CB8AC3E}">
        <p14:creationId xmlns:p14="http://schemas.microsoft.com/office/powerpoint/2010/main" xmlns="" val="3159786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DDF66-AFE6-404B-93AF-5E9C1B7FD79D}" type="slidenum">
              <a:rPr lang="en-US"/>
              <a:pPr/>
              <a:t>21</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1C5ABE-77BC-486C-BFEC-6924FEEBF35F}" type="slidenum">
              <a:rPr lang="en-US"/>
              <a:pPr/>
              <a:t>22</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67CF-80F0-4FD6-B0C4-A99FD5B058F6}" type="slidenum">
              <a:rPr lang="en-US"/>
              <a:pPr/>
              <a:t>23</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EC870A-D224-496F-89DA-016EFD7EF0CE}" type="slidenum">
              <a:rPr lang="en-US"/>
              <a:pPr/>
              <a:t>24</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272FD2-1DEF-4F66-9F77-0D9762B90D34}" type="slidenum">
              <a:rPr lang="en-US"/>
              <a:pPr/>
              <a:t>25</a:t>
            </a:fld>
            <a:endParaRPr 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gi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xmlns="" val="0"/>
              </a:ext>
            </a:extLst>
          </a:blip>
          <a:srcRect l="15391" t="9576" r="16277" b="22914"/>
          <a:stretch/>
        </p:blipFill>
        <p:spPr>
          <a:xfrm>
            <a:off x="9807581" y="4896739"/>
            <a:ext cx="2831759" cy="2161822"/>
          </a:xfrm>
          <a:prstGeom prst="rect">
            <a:avLst/>
          </a:prstGeom>
        </p:spPr>
      </p:pic>
      <p:sp>
        <p:nvSpPr>
          <p:cNvPr id="4" name="Rectangle 3"/>
          <p:cNvSpPr/>
          <p:nvPr/>
        </p:nvSpPr>
        <p:spPr>
          <a:xfrm rot="18724487">
            <a:off x="8453064" y="5265366"/>
            <a:ext cx="4599706" cy="106601"/>
          </a:xfrm>
          <a:custGeom>
            <a:avLst/>
            <a:gdLst>
              <a:gd name="connsiteX0" fmla="*/ 0 w 4540003"/>
              <a:gd name="connsiteY0" fmla="*/ 0 h 106601"/>
              <a:gd name="connsiteX1" fmla="*/ 4540003 w 4540003"/>
              <a:gd name="connsiteY1" fmla="*/ 0 h 106601"/>
              <a:gd name="connsiteX2" fmla="*/ 4540003 w 4540003"/>
              <a:gd name="connsiteY2" fmla="*/ 106601 h 106601"/>
              <a:gd name="connsiteX3" fmla="*/ 0 w 4540003"/>
              <a:gd name="connsiteY3" fmla="*/ 106601 h 106601"/>
              <a:gd name="connsiteX4" fmla="*/ 0 w 4540003"/>
              <a:gd name="connsiteY4" fmla="*/ 0 h 106601"/>
              <a:gd name="connsiteX0" fmla="*/ 0 w 4599706"/>
              <a:gd name="connsiteY0" fmla="*/ 0 h 106601"/>
              <a:gd name="connsiteX1" fmla="*/ 4540003 w 4599706"/>
              <a:gd name="connsiteY1" fmla="*/ 0 h 106601"/>
              <a:gd name="connsiteX2" fmla="*/ 4599706 w 4599706"/>
              <a:gd name="connsiteY2" fmla="*/ 90033 h 106601"/>
              <a:gd name="connsiteX3" fmla="*/ 0 w 4599706"/>
              <a:gd name="connsiteY3" fmla="*/ 106601 h 106601"/>
              <a:gd name="connsiteX4" fmla="*/ 0 w 4599706"/>
              <a:gd name="connsiteY4" fmla="*/ 0 h 10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9706" h="106601">
                <a:moveTo>
                  <a:pt x="0" y="0"/>
                </a:moveTo>
                <a:lnTo>
                  <a:pt x="4540003" y="0"/>
                </a:lnTo>
                <a:lnTo>
                  <a:pt x="4599706" y="90033"/>
                </a:lnTo>
                <a:lnTo>
                  <a:pt x="0" y="106601"/>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0" y="5340825"/>
            <a:ext cx="10672764" cy="1517174"/>
          </a:xfrm>
          <a:custGeom>
            <a:avLst/>
            <a:gdLst>
              <a:gd name="connsiteX0" fmla="*/ 0 w 12192000"/>
              <a:gd name="connsiteY0" fmla="*/ 0 h 1517174"/>
              <a:gd name="connsiteX1" fmla="*/ 12192000 w 12192000"/>
              <a:gd name="connsiteY1" fmla="*/ 0 h 1517174"/>
              <a:gd name="connsiteX2" fmla="*/ 12192000 w 12192000"/>
              <a:gd name="connsiteY2" fmla="*/ 1517174 h 1517174"/>
              <a:gd name="connsiteX3" fmla="*/ 0 w 12192000"/>
              <a:gd name="connsiteY3" fmla="*/ 1517174 h 1517174"/>
              <a:gd name="connsiteX4" fmla="*/ 0 w 12192000"/>
              <a:gd name="connsiteY4" fmla="*/ 0 h 1517174"/>
              <a:gd name="connsiteX0" fmla="*/ 0 w 12192000"/>
              <a:gd name="connsiteY0" fmla="*/ 0 h 1517174"/>
              <a:gd name="connsiteX1" fmla="*/ 10906125 w 12192000"/>
              <a:gd name="connsiteY1" fmla="*/ 0 h 1517174"/>
              <a:gd name="connsiteX2" fmla="*/ 12192000 w 12192000"/>
              <a:gd name="connsiteY2" fmla="*/ 1517174 h 1517174"/>
              <a:gd name="connsiteX3" fmla="*/ 0 w 12192000"/>
              <a:gd name="connsiteY3" fmla="*/ 1517174 h 1517174"/>
              <a:gd name="connsiteX4" fmla="*/ 0 w 12192000"/>
              <a:gd name="connsiteY4" fmla="*/ 0 h 1517174"/>
              <a:gd name="connsiteX0" fmla="*/ 0 w 10906125"/>
              <a:gd name="connsiteY0" fmla="*/ 0 h 1517174"/>
              <a:gd name="connsiteX1" fmla="*/ 10906125 w 10906125"/>
              <a:gd name="connsiteY1" fmla="*/ 0 h 1517174"/>
              <a:gd name="connsiteX2" fmla="*/ 9563100 w 10906125"/>
              <a:gd name="connsiteY2" fmla="*/ 1517174 h 1517174"/>
              <a:gd name="connsiteX3" fmla="*/ 0 w 10906125"/>
              <a:gd name="connsiteY3" fmla="*/ 1517174 h 1517174"/>
              <a:gd name="connsiteX4" fmla="*/ 0 w 10906125"/>
              <a:gd name="connsiteY4" fmla="*/ 0 h 1517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6125" h="1517174">
                <a:moveTo>
                  <a:pt x="0" y="0"/>
                </a:moveTo>
                <a:lnTo>
                  <a:pt x="10906125" y="0"/>
                </a:lnTo>
                <a:lnTo>
                  <a:pt x="9563100" y="1517174"/>
                </a:lnTo>
                <a:lnTo>
                  <a:pt x="0" y="1517174"/>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16" name="Title 1"/>
          <p:cNvSpPr>
            <a:spLocks noGrp="1"/>
          </p:cNvSpPr>
          <p:nvPr>
            <p:ph type="title"/>
          </p:nvPr>
        </p:nvSpPr>
        <p:spPr>
          <a:xfrm>
            <a:off x="389458" y="5635277"/>
            <a:ext cx="9389547" cy="541867"/>
          </a:xfrm>
        </p:spPr>
        <p:txBody>
          <a:bodyPr>
            <a:noAutofit/>
          </a:bodyPr>
          <a:lstStyle>
            <a:lvl1pPr>
              <a:defRPr sz="4800">
                <a:solidFill>
                  <a:schemeClr val="bg1"/>
                </a:solidFill>
              </a:defRPr>
            </a:lvl1pPr>
          </a:lstStyle>
          <a:p>
            <a:r>
              <a:rPr lang="en-US"/>
              <a:t>Click to edit Master title style</a:t>
            </a:r>
            <a:endParaRPr lang="en-US" dirty="0"/>
          </a:p>
        </p:txBody>
      </p:sp>
      <p:sp>
        <p:nvSpPr>
          <p:cNvPr id="17" name="Text Placeholder 2"/>
          <p:cNvSpPr>
            <a:spLocks noGrp="1"/>
          </p:cNvSpPr>
          <p:nvPr>
            <p:ph type="body" idx="1"/>
          </p:nvPr>
        </p:nvSpPr>
        <p:spPr>
          <a:xfrm>
            <a:off x="389459" y="6194076"/>
            <a:ext cx="8968854" cy="462846"/>
          </a:xfrm>
        </p:spPr>
        <p:txBody>
          <a:bodyPr anchor="b"/>
          <a:lstStyle>
            <a:lvl1pPr marL="0" indent="0">
              <a:buNone/>
              <a:defRPr sz="2400" b="1" i="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Picture Placeholder 10"/>
          <p:cNvSpPr>
            <a:spLocks noGrp="1"/>
          </p:cNvSpPr>
          <p:nvPr>
            <p:ph type="pic" sz="quarter" idx="13"/>
          </p:nvPr>
        </p:nvSpPr>
        <p:spPr>
          <a:xfrm>
            <a:off x="-22574" y="-32945"/>
            <a:ext cx="12243879" cy="5374001"/>
          </a:xfrm>
          <a:custGeom>
            <a:avLst/>
            <a:gdLst>
              <a:gd name="connsiteX0" fmla="*/ 0 w 8658584"/>
              <a:gd name="connsiteY0" fmla="*/ 0 h 6694311"/>
              <a:gd name="connsiteX1" fmla="*/ 7542843 w 8658584"/>
              <a:gd name="connsiteY1" fmla="*/ 0 h 6694311"/>
              <a:gd name="connsiteX2" fmla="*/ 8658584 w 8658584"/>
              <a:gd name="connsiteY2" fmla="*/ 1115741 h 6694311"/>
              <a:gd name="connsiteX3" fmla="*/ 8658584 w 8658584"/>
              <a:gd name="connsiteY3" fmla="*/ 6694311 h 6694311"/>
              <a:gd name="connsiteX4" fmla="*/ 0 w 8658584"/>
              <a:gd name="connsiteY4" fmla="*/ 6694311 h 6694311"/>
              <a:gd name="connsiteX5" fmla="*/ 0 w 8658584"/>
              <a:gd name="connsiteY5" fmla="*/ 0 h 6694311"/>
              <a:gd name="connsiteX0" fmla="*/ 0 w 8658584"/>
              <a:gd name="connsiteY0" fmla="*/ 0 h 6694311"/>
              <a:gd name="connsiteX1" fmla="*/ 6143021 w 8658584"/>
              <a:gd name="connsiteY1" fmla="*/ 0 h 6694311"/>
              <a:gd name="connsiteX2" fmla="*/ 8658584 w 8658584"/>
              <a:gd name="connsiteY2" fmla="*/ 1115741 h 6694311"/>
              <a:gd name="connsiteX3" fmla="*/ 8658584 w 8658584"/>
              <a:gd name="connsiteY3" fmla="*/ 6694311 h 6694311"/>
              <a:gd name="connsiteX4" fmla="*/ 0 w 8658584"/>
              <a:gd name="connsiteY4" fmla="*/ 6694311 h 6694311"/>
              <a:gd name="connsiteX5" fmla="*/ 0 w 8658584"/>
              <a:gd name="connsiteY5" fmla="*/ 0 h 6694311"/>
              <a:gd name="connsiteX0" fmla="*/ 0 w 8658584"/>
              <a:gd name="connsiteY0" fmla="*/ 0 h 6694311"/>
              <a:gd name="connsiteX1" fmla="*/ 6143021 w 8658584"/>
              <a:gd name="connsiteY1" fmla="*/ 0 h 6694311"/>
              <a:gd name="connsiteX2" fmla="*/ 8658584 w 8658584"/>
              <a:gd name="connsiteY2" fmla="*/ 2560719 h 6694311"/>
              <a:gd name="connsiteX3" fmla="*/ 8658584 w 8658584"/>
              <a:gd name="connsiteY3" fmla="*/ 6694311 h 6694311"/>
              <a:gd name="connsiteX4" fmla="*/ 0 w 8658584"/>
              <a:gd name="connsiteY4" fmla="*/ 6694311 h 6694311"/>
              <a:gd name="connsiteX5" fmla="*/ 0 w 8658584"/>
              <a:gd name="connsiteY5" fmla="*/ 0 h 6694311"/>
              <a:gd name="connsiteX0" fmla="*/ 0 w 8658584"/>
              <a:gd name="connsiteY0" fmla="*/ 0 h 6694311"/>
              <a:gd name="connsiteX1" fmla="*/ 5691465 w 8658584"/>
              <a:gd name="connsiteY1" fmla="*/ 0 h 6694311"/>
              <a:gd name="connsiteX2" fmla="*/ 8658584 w 8658584"/>
              <a:gd name="connsiteY2" fmla="*/ 2560719 h 6694311"/>
              <a:gd name="connsiteX3" fmla="*/ 8658584 w 8658584"/>
              <a:gd name="connsiteY3" fmla="*/ 6694311 h 6694311"/>
              <a:gd name="connsiteX4" fmla="*/ 0 w 8658584"/>
              <a:gd name="connsiteY4" fmla="*/ 6694311 h 6694311"/>
              <a:gd name="connsiteX5" fmla="*/ 0 w 8658584"/>
              <a:gd name="connsiteY5" fmla="*/ 0 h 6694311"/>
              <a:gd name="connsiteX0" fmla="*/ 0 w 8658584"/>
              <a:gd name="connsiteY0" fmla="*/ 0 h 6694311"/>
              <a:gd name="connsiteX1" fmla="*/ 5691465 w 8658584"/>
              <a:gd name="connsiteY1" fmla="*/ 0 h 6694311"/>
              <a:gd name="connsiteX2" fmla="*/ 8658584 w 8658584"/>
              <a:gd name="connsiteY2" fmla="*/ 3080008 h 6694311"/>
              <a:gd name="connsiteX3" fmla="*/ 8658584 w 8658584"/>
              <a:gd name="connsiteY3" fmla="*/ 6694311 h 6694311"/>
              <a:gd name="connsiteX4" fmla="*/ 0 w 8658584"/>
              <a:gd name="connsiteY4" fmla="*/ 6694311 h 6694311"/>
              <a:gd name="connsiteX5" fmla="*/ 0 w 8658584"/>
              <a:gd name="connsiteY5" fmla="*/ 0 h 6694311"/>
              <a:gd name="connsiteX0" fmla="*/ 0 w 8658584"/>
              <a:gd name="connsiteY0" fmla="*/ 0 h 6694311"/>
              <a:gd name="connsiteX1" fmla="*/ 5691465 w 8658584"/>
              <a:gd name="connsiteY1" fmla="*/ 0 h 6694311"/>
              <a:gd name="connsiteX2" fmla="*/ 8636006 w 8658584"/>
              <a:gd name="connsiteY2" fmla="*/ 2763920 h 6694311"/>
              <a:gd name="connsiteX3" fmla="*/ 8658584 w 8658584"/>
              <a:gd name="connsiteY3" fmla="*/ 6694311 h 6694311"/>
              <a:gd name="connsiteX4" fmla="*/ 0 w 8658584"/>
              <a:gd name="connsiteY4" fmla="*/ 6694311 h 6694311"/>
              <a:gd name="connsiteX5" fmla="*/ 0 w 8658584"/>
              <a:gd name="connsiteY5" fmla="*/ 0 h 6694311"/>
              <a:gd name="connsiteX0" fmla="*/ 0 w 8658584"/>
              <a:gd name="connsiteY0" fmla="*/ 22578 h 6716889"/>
              <a:gd name="connsiteX1" fmla="*/ 5510843 w 8658584"/>
              <a:gd name="connsiteY1" fmla="*/ 0 h 6716889"/>
              <a:gd name="connsiteX2" fmla="*/ 8636006 w 8658584"/>
              <a:gd name="connsiteY2" fmla="*/ 2786498 h 6716889"/>
              <a:gd name="connsiteX3" fmla="*/ 8658584 w 8658584"/>
              <a:gd name="connsiteY3" fmla="*/ 6716889 h 6716889"/>
              <a:gd name="connsiteX4" fmla="*/ 0 w 8658584"/>
              <a:gd name="connsiteY4" fmla="*/ 6716889 h 6716889"/>
              <a:gd name="connsiteX5" fmla="*/ 0 w 8658584"/>
              <a:gd name="connsiteY5" fmla="*/ 22578 h 6716889"/>
              <a:gd name="connsiteX0" fmla="*/ 0 w 8658584"/>
              <a:gd name="connsiteY0" fmla="*/ 22578 h 6716889"/>
              <a:gd name="connsiteX1" fmla="*/ 5510843 w 8658584"/>
              <a:gd name="connsiteY1" fmla="*/ 0 h 6716889"/>
              <a:gd name="connsiteX2" fmla="*/ 8636006 w 8658584"/>
              <a:gd name="connsiteY2" fmla="*/ 2876809 h 6716889"/>
              <a:gd name="connsiteX3" fmla="*/ 8658584 w 8658584"/>
              <a:gd name="connsiteY3" fmla="*/ 6716889 h 6716889"/>
              <a:gd name="connsiteX4" fmla="*/ 0 w 8658584"/>
              <a:gd name="connsiteY4" fmla="*/ 6716889 h 6716889"/>
              <a:gd name="connsiteX5" fmla="*/ 0 w 8658584"/>
              <a:gd name="connsiteY5" fmla="*/ 22578 h 6716889"/>
              <a:gd name="connsiteX0" fmla="*/ 0 w 8658584"/>
              <a:gd name="connsiteY0" fmla="*/ 1 h 6694312"/>
              <a:gd name="connsiteX1" fmla="*/ 6280495 w 8658584"/>
              <a:gd name="connsiteY1" fmla="*/ 6819 h 6694312"/>
              <a:gd name="connsiteX2" fmla="*/ 8636006 w 8658584"/>
              <a:gd name="connsiteY2" fmla="*/ 2854232 h 6694312"/>
              <a:gd name="connsiteX3" fmla="*/ 8658584 w 8658584"/>
              <a:gd name="connsiteY3" fmla="*/ 6694312 h 6694312"/>
              <a:gd name="connsiteX4" fmla="*/ 0 w 8658584"/>
              <a:gd name="connsiteY4" fmla="*/ 6694312 h 6694312"/>
              <a:gd name="connsiteX5" fmla="*/ 0 w 8658584"/>
              <a:gd name="connsiteY5" fmla="*/ 1 h 6694312"/>
              <a:gd name="connsiteX0" fmla="*/ 0 w 8684109"/>
              <a:gd name="connsiteY0" fmla="*/ 0 h 6694311"/>
              <a:gd name="connsiteX1" fmla="*/ 6280495 w 8684109"/>
              <a:gd name="connsiteY1" fmla="*/ 6818 h 6694311"/>
              <a:gd name="connsiteX2" fmla="*/ 8684109 w 8684109"/>
              <a:gd name="connsiteY2" fmla="*/ 3265770 h 6694311"/>
              <a:gd name="connsiteX3" fmla="*/ 8658584 w 8684109"/>
              <a:gd name="connsiteY3" fmla="*/ 6694311 h 6694311"/>
              <a:gd name="connsiteX4" fmla="*/ 0 w 8684109"/>
              <a:gd name="connsiteY4" fmla="*/ 6694311 h 6694311"/>
              <a:gd name="connsiteX5" fmla="*/ 0 w 8684109"/>
              <a:gd name="connsiteY5" fmla="*/ 0 h 6694311"/>
              <a:gd name="connsiteX0" fmla="*/ 0 w 8684109"/>
              <a:gd name="connsiteY0" fmla="*/ 0 h 6694311"/>
              <a:gd name="connsiteX1" fmla="*/ 6280495 w 8684109"/>
              <a:gd name="connsiteY1" fmla="*/ 6818 h 6694311"/>
              <a:gd name="connsiteX2" fmla="*/ 8684109 w 8684109"/>
              <a:gd name="connsiteY2" fmla="*/ 3265771 h 6694311"/>
              <a:gd name="connsiteX3" fmla="*/ 8658584 w 8684109"/>
              <a:gd name="connsiteY3" fmla="*/ 6694311 h 6694311"/>
              <a:gd name="connsiteX4" fmla="*/ 0 w 8684109"/>
              <a:gd name="connsiteY4" fmla="*/ 6694311 h 6694311"/>
              <a:gd name="connsiteX5" fmla="*/ 0 w 8684109"/>
              <a:gd name="connsiteY5" fmla="*/ 0 h 6694311"/>
              <a:gd name="connsiteX0" fmla="*/ 0 w 8684109"/>
              <a:gd name="connsiteY0" fmla="*/ 0 h 6694311"/>
              <a:gd name="connsiteX1" fmla="*/ 6280495 w 8684109"/>
              <a:gd name="connsiteY1" fmla="*/ 6818 h 6694311"/>
              <a:gd name="connsiteX2" fmla="*/ 8684109 w 8684109"/>
              <a:gd name="connsiteY2" fmla="*/ 3265771 h 6694311"/>
              <a:gd name="connsiteX3" fmla="*/ 8658584 w 8684109"/>
              <a:gd name="connsiteY3" fmla="*/ 6694311 h 6694311"/>
              <a:gd name="connsiteX4" fmla="*/ 0 w 8684109"/>
              <a:gd name="connsiteY4" fmla="*/ 6694311 h 6694311"/>
              <a:gd name="connsiteX5" fmla="*/ 0 w 8684109"/>
              <a:gd name="connsiteY5" fmla="*/ 0 h 6694311"/>
              <a:gd name="connsiteX0" fmla="*/ 0 w 8684109"/>
              <a:gd name="connsiteY0" fmla="*/ 0 h 6694311"/>
              <a:gd name="connsiteX1" fmla="*/ 6280495 w 8684109"/>
              <a:gd name="connsiteY1" fmla="*/ 6818 h 6694311"/>
              <a:gd name="connsiteX2" fmla="*/ 8684109 w 8684109"/>
              <a:gd name="connsiteY2" fmla="*/ 3265771 h 6694311"/>
              <a:gd name="connsiteX3" fmla="*/ 8674619 w 8684109"/>
              <a:gd name="connsiteY3" fmla="*/ 6694311 h 6694311"/>
              <a:gd name="connsiteX4" fmla="*/ 0 w 8684109"/>
              <a:gd name="connsiteY4" fmla="*/ 6694311 h 6694311"/>
              <a:gd name="connsiteX5" fmla="*/ 0 w 8684109"/>
              <a:gd name="connsiteY5" fmla="*/ 0 h 6694311"/>
              <a:gd name="connsiteX0" fmla="*/ 0 w 8684109"/>
              <a:gd name="connsiteY0" fmla="*/ 0 h 6840557"/>
              <a:gd name="connsiteX1" fmla="*/ 6280495 w 8684109"/>
              <a:gd name="connsiteY1" fmla="*/ 6818 h 6840557"/>
              <a:gd name="connsiteX2" fmla="*/ 8684109 w 8684109"/>
              <a:gd name="connsiteY2" fmla="*/ 3265771 h 6840557"/>
              <a:gd name="connsiteX3" fmla="*/ 8674619 w 8684109"/>
              <a:gd name="connsiteY3" fmla="*/ 6840557 h 6840557"/>
              <a:gd name="connsiteX4" fmla="*/ 0 w 8684109"/>
              <a:gd name="connsiteY4" fmla="*/ 6694311 h 6840557"/>
              <a:gd name="connsiteX5" fmla="*/ 0 w 8684109"/>
              <a:gd name="connsiteY5" fmla="*/ 0 h 6840557"/>
              <a:gd name="connsiteX0" fmla="*/ 0 w 8684109"/>
              <a:gd name="connsiteY0" fmla="*/ 0 h 6840558"/>
              <a:gd name="connsiteX1" fmla="*/ 6280495 w 8684109"/>
              <a:gd name="connsiteY1" fmla="*/ 6818 h 6840558"/>
              <a:gd name="connsiteX2" fmla="*/ 8684109 w 8684109"/>
              <a:gd name="connsiteY2" fmla="*/ 3265771 h 6840558"/>
              <a:gd name="connsiteX3" fmla="*/ 8674619 w 8684109"/>
              <a:gd name="connsiteY3" fmla="*/ 6840557 h 6840558"/>
              <a:gd name="connsiteX4" fmla="*/ 20294 w 8684109"/>
              <a:gd name="connsiteY4" fmla="*/ 6840558 h 6840558"/>
              <a:gd name="connsiteX5" fmla="*/ 0 w 8684109"/>
              <a:gd name="connsiteY5" fmla="*/ 0 h 6840558"/>
              <a:gd name="connsiteX0" fmla="*/ 0 w 8695428"/>
              <a:gd name="connsiteY0" fmla="*/ 29743 h 6870301"/>
              <a:gd name="connsiteX1" fmla="*/ 8695428 w 8695428"/>
              <a:gd name="connsiteY1" fmla="*/ 0 h 6870301"/>
              <a:gd name="connsiteX2" fmla="*/ 8684109 w 8695428"/>
              <a:gd name="connsiteY2" fmla="*/ 3295514 h 6870301"/>
              <a:gd name="connsiteX3" fmla="*/ 8674619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84109 w 8695428"/>
              <a:gd name="connsiteY2" fmla="*/ 3295514 h 6870301"/>
              <a:gd name="connsiteX3" fmla="*/ 7944051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84109 w 8695428"/>
              <a:gd name="connsiteY2" fmla="*/ 3295514 h 6870301"/>
              <a:gd name="connsiteX3" fmla="*/ 7781702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84109 w 8695428"/>
              <a:gd name="connsiteY2" fmla="*/ 3295514 h 6870301"/>
              <a:gd name="connsiteX3" fmla="*/ 7781702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5525771 h 6870301"/>
              <a:gd name="connsiteX3" fmla="*/ 7781702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5525771 h 6870301"/>
              <a:gd name="connsiteX3" fmla="*/ 7781702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5525771 h 6870301"/>
              <a:gd name="connsiteX3" fmla="*/ 7720822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5525771 h 6870301"/>
              <a:gd name="connsiteX3" fmla="*/ 7720822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5525771 h 6870301"/>
              <a:gd name="connsiteX3" fmla="*/ 7558473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5013909 h 6870301"/>
              <a:gd name="connsiteX3" fmla="*/ 7558473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5013909 h 6870301"/>
              <a:gd name="connsiteX3" fmla="*/ 7558473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5013909 h 6870301"/>
              <a:gd name="connsiteX3" fmla="*/ 7558473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5013909 h 6870301"/>
              <a:gd name="connsiteX3" fmla="*/ 7588677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4741823 h 6870301"/>
              <a:gd name="connsiteX3" fmla="*/ 7588677 w 8695428"/>
              <a:gd name="connsiteY3" fmla="*/ 6870300 h 6870301"/>
              <a:gd name="connsiteX4" fmla="*/ 20294 w 8695428"/>
              <a:gd name="connsiteY4" fmla="*/ 6870301 h 6870301"/>
              <a:gd name="connsiteX5" fmla="*/ 0 w 8695428"/>
              <a:gd name="connsiteY5" fmla="*/ 29743 h 6870301"/>
              <a:gd name="connsiteX0" fmla="*/ 0 w 8695428"/>
              <a:gd name="connsiteY0" fmla="*/ 29743 h 6870301"/>
              <a:gd name="connsiteX1" fmla="*/ 8695428 w 8695428"/>
              <a:gd name="connsiteY1" fmla="*/ 0 h 6870301"/>
              <a:gd name="connsiteX2" fmla="*/ 8694255 w 8695428"/>
              <a:gd name="connsiteY2" fmla="*/ 4741823 h 6870301"/>
              <a:gd name="connsiteX3" fmla="*/ 7588677 w 8695428"/>
              <a:gd name="connsiteY3" fmla="*/ 6870300 h 6870301"/>
              <a:gd name="connsiteX4" fmla="*/ 20294 w 8695428"/>
              <a:gd name="connsiteY4" fmla="*/ 6870301 h 6870301"/>
              <a:gd name="connsiteX5" fmla="*/ 0 w 8695428"/>
              <a:gd name="connsiteY5" fmla="*/ 29743 h 6870301"/>
              <a:gd name="connsiteX0" fmla="*/ 0 w 8695428"/>
              <a:gd name="connsiteY0" fmla="*/ 0 h 6876011"/>
              <a:gd name="connsiteX1" fmla="*/ 8695428 w 8695428"/>
              <a:gd name="connsiteY1" fmla="*/ 5710 h 6876011"/>
              <a:gd name="connsiteX2" fmla="*/ 8694255 w 8695428"/>
              <a:gd name="connsiteY2" fmla="*/ 4747533 h 6876011"/>
              <a:gd name="connsiteX3" fmla="*/ 7588677 w 8695428"/>
              <a:gd name="connsiteY3" fmla="*/ 6876010 h 6876011"/>
              <a:gd name="connsiteX4" fmla="*/ 20294 w 8695428"/>
              <a:gd name="connsiteY4" fmla="*/ 6876011 h 6876011"/>
              <a:gd name="connsiteX5" fmla="*/ 0 w 8695428"/>
              <a:gd name="connsiteY5" fmla="*/ 0 h 687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5428" h="6876011">
                <a:moveTo>
                  <a:pt x="0" y="0"/>
                </a:moveTo>
                <a:lnTo>
                  <a:pt x="8695428" y="5710"/>
                </a:lnTo>
                <a:lnTo>
                  <a:pt x="8694255" y="4747533"/>
                </a:lnTo>
                <a:cubicBezTo>
                  <a:pt x="8630212" y="4756972"/>
                  <a:pt x="8048681" y="6053717"/>
                  <a:pt x="7588677" y="6876010"/>
                </a:cubicBezTo>
                <a:lnTo>
                  <a:pt x="20294" y="6876011"/>
                </a:lnTo>
                <a:cubicBezTo>
                  <a:pt x="13529" y="4595825"/>
                  <a:pt x="6765" y="2280186"/>
                  <a:pt x="0" y="0"/>
                </a:cubicBezTo>
                <a:close/>
              </a:path>
            </a:pathLst>
          </a:custGeom>
          <a:solidFill>
            <a:schemeClr val="tx1">
              <a:alpha val="48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xmlns="" val="899944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21622" cy="775053"/>
          </a:xfrm>
        </p:spPr>
        <p:txBody>
          <a:bodyPr/>
          <a:lstStyle>
            <a:lvl1pPr algn="ctr">
              <a:defRPr>
                <a:solidFill>
                  <a:srgbClr val="00B0F0"/>
                </a:solidFill>
              </a:defRPr>
            </a:lvl1pPr>
          </a:lstStyle>
          <a:p>
            <a:r>
              <a:rPr lang="en-US"/>
              <a:t>Click to edit Master title style</a:t>
            </a:r>
            <a:endParaRPr lang="en-US" dirty="0"/>
          </a:p>
        </p:txBody>
      </p:sp>
      <p:sp>
        <p:nvSpPr>
          <p:cNvPr id="3" name="Picture Placeholder 9"/>
          <p:cNvSpPr>
            <a:spLocks noGrp="1"/>
          </p:cNvSpPr>
          <p:nvPr>
            <p:ph type="pic" sz="quarter" idx="14"/>
          </p:nvPr>
        </p:nvSpPr>
        <p:spPr>
          <a:xfrm>
            <a:off x="838200" y="1207908"/>
            <a:ext cx="5370689" cy="5034848"/>
          </a:xfrm>
        </p:spPr>
        <p:txBody>
          <a:bodyPr/>
          <a:lstStyle/>
          <a:p>
            <a:r>
              <a:rPr lang="en-US"/>
              <a:t>Click icon to add picture</a:t>
            </a:r>
          </a:p>
        </p:txBody>
      </p:sp>
      <p:sp>
        <p:nvSpPr>
          <p:cNvPr id="4" name="Picture Placeholder 9"/>
          <p:cNvSpPr>
            <a:spLocks noGrp="1"/>
          </p:cNvSpPr>
          <p:nvPr>
            <p:ph type="pic" sz="quarter" idx="15"/>
          </p:nvPr>
        </p:nvSpPr>
        <p:spPr>
          <a:xfrm>
            <a:off x="6299201" y="1207909"/>
            <a:ext cx="5260622" cy="2450038"/>
          </a:xfrm>
        </p:spPr>
        <p:txBody>
          <a:bodyPr/>
          <a:lstStyle/>
          <a:p>
            <a:r>
              <a:rPr lang="en-US"/>
              <a:t>Click icon to add picture</a:t>
            </a:r>
          </a:p>
        </p:txBody>
      </p:sp>
      <p:sp>
        <p:nvSpPr>
          <p:cNvPr id="6" name="Footer Placeholder 4"/>
          <p:cNvSpPr>
            <a:spLocks noGrp="1"/>
          </p:cNvSpPr>
          <p:nvPr>
            <p:ph type="ftr" sz="quarter" idx="13"/>
          </p:nvPr>
        </p:nvSpPr>
        <p:spPr>
          <a:xfrm>
            <a:off x="1443034" y="6431138"/>
            <a:ext cx="2999146" cy="365125"/>
          </a:xfrm>
        </p:spPr>
        <p:txBody>
          <a:bodyPr/>
          <a:lstStyle>
            <a:lvl1pPr algn="l">
              <a:defRPr/>
            </a:lvl1pPr>
          </a:lstStyle>
          <a:p>
            <a:r>
              <a:rPr lang="en-US"/>
              <a:t>Exploring Wind - 1/23/17 - ©The NEED Project </a:t>
            </a:r>
          </a:p>
        </p:txBody>
      </p:sp>
      <p:sp>
        <p:nvSpPr>
          <p:cNvPr id="7" name="Rectangle 6"/>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42180" y="6557961"/>
            <a:ext cx="7930442" cy="1428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9"/>
          <p:cNvSpPr>
            <a:spLocks noGrp="1"/>
          </p:cNvSpPr>
          <p:nvPr>
            <p:ph type="pic" sz="quarter" idx="16"/>
          </p:nvPr>
        </p:nvSpPr>
        <p:spPr>
          <a:xfrm>
            <a:off x="6299200" y="3753373"/>
            <a:ext cx="5260622" cy="2489383"/>
          </a:xfrm>
        </p:spPr>
        <p:txBody>
          <a:bodyPr/>
          <a:lstStyle>
            <a:lvl1pPr>
              <a:defRPr/>
            </a:lvl1pPr>
          </a:lstStyle>
          <a:p>
            <a:r>
              <a:rPr lang="en-US"/>
              <a:t>Click icon to add picture</a:t>
            </a:r>
            <a:endParaRPr lang="en-US" dirty="0"/>
          </a:p>
        </p:txBody>
      </p:sp>
      <p:sp>
        <p:nvSpPr>
          <p:cNvPr id="10" name="Text Placeholder 15"/>
          <p:cNvSpPr>
            <a:spLocks noGrp="1"/>
          </p:cNvSpPr>
          <p:nvPr>
            <p:ph type="body" sz="quarter" idx="11" hasCustomPrompt="1"/>
          </p:nvPr>
        </p:nvSpPr>
        <p:spPr>
          <a:xfrm>
            <a:off x="838200" y="5536582"/>
            <a:ext cx="4668308" cy="533577"/>
          </a:xfrm>
          <a:solidFill>
            <a:schemeClr val="bg1"/>
          </a:solidFill>
        </p:spPr>
        <p:txBody>
          <a:bodyPr>
            <a:normAutofit/>
          </a:bodyPr>
          <a:lstStyle>
            <a:lvl1pPr algn="r">
              <a:defRPr sz="1400" i="1">
                <a:solidFill>
                  <a:schemeClr val="tx1">
                    <a:lumMod val="65000"/>
                    <a:lumOff val="35000"/>
                  </a:schemeClr>
                </a:solidFill>
              </a:defRPr>
            </a:lvl1pPr>
          </a:lstStyle>
          <a:p>
            <a:pPr lvl="0"/>
            <a:r>
              <a:rPr lang="en-US" dirty="0"/>
              <a:t>Add Subtitle or Photo Credit</a:t>
            </a:r>
          </a:p>
        </p:txBody>
      </p:sp>
    </p:spTree>
    <p:extLst>
      <p:ext uri="{BB962C8B-B14F-4D97-AF65-F5344CB8AC3E}">
        <p14:creationId xmlns:p14="http://schemas.microsoft.com/office/powerpoint/2010/main" xmlns="" val="1345131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0" y="0"/>
            <a:ext cx="12192000" cy="6858000"/>
          </a:xfrm>
          <a:solidFill>
            <a:schemeClr val="bg2"/>
          </a:solidFill>
        </p:spPr>
        <p:txBody>
          <a:bodyPr/>
          <a:lstStyle/>
          <a:p>
            <a:r>
              <a:rPr lang="en-US"/>
              <a:t>Click icon to add picture</a:t>
            </a:r>
            <a:endParaRPr lang="en-US" dirty="0"/>
          </a:p>
        </p:txBody>
      </p:sp>
      <p:sp>
        <p:nvSpPr>
          <p:cNvPr id="7" name="Text Placeholder 15"/>
          <p:cNvSpPr>
            <a:spLocks noGrp="1"/>
          </p:cNvSpPr>
          <p:nvPr>
            <p:ph type="body" sz="quarter" idx="11"/>
          </p:nvPr>
        </p:nvSpPr>
        <p:spPr>
          <a:xfrm>
            <a:off x="5986206" y="5723548"/>
            <a:ext cx="6205794" cy="704963"/>
          </a:xfrm>
          <a:solidFill>
            <a:schemeClr val="bg1"/>
          </a:solidFill>
        </p:spPr>
        <p:txBody>
          <a:bodyPr anchor="ctr">
            <a:normAutofit/>
          </a:bodyPr>
          <a:lstStyle>
            <a:lvl1pPr>
              <a:defRPr sz="2400" b="1" i="1">
                <a:solidFill>
                  <a:srgbClr val="00B0F0"/>
                </a:solidFill>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xmlns="" val="698653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296804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p:spTree>
      <p:nvGrpSpPr>
        <p:cNvPr id="1" name=""/>
        <p:cNvGrpSpPr/>
        <p:nvPr/>
      </p:nvGrpSpPr>
      <p:grpSpPr>
        <a:xfrm>
          <a:off x="0" y="0"/>
          <a:ext cx="0" cy="0"/>
          <a:chOff x="0" y="0"/>
          <a:chExt cx="0" cy="0"/>
        </a:xfrm>
      </p:grpSpPr>
      <p:sp>
        <p:nvSpPr>
          <p:cNvPr id="14" name="Rectangle 13"/>
          <p:cNvSpPr/>
          <p:nvPr/>
        </p:nvSpPr>
        <p:spPr>
          <a:xfrm flipV="1">
            <a:off x="0" y="0"/>
            <a:ext cx="221673"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6" name="Title 1"/>
          <p:cNvSpPr>
            <a:spLocks noGrp="1"/>
          </p:cNvSpPr>
          <p:nvPr>
            <p:ph type="title"/>
          </p:nvPr>
        </p:nvSpPr>
        <p:spPr>
          <a:xfrm>
            <a:off x="838200" y="365125"/>
            <a:ext cx="10541000" cy="876653"/>
          </a:xfrm>
        </p:spPr>
        <p:txBody>
          <a:bodyPr/>
          <a:lstStyle>
            <a:lvl1pPr>
              <a:defRPr>
                <a:solidFill>
                  <a:schemeClr val="tx1"/>
                </a:solidFill>
              </a:defRPr>
            </a:lvl1pPr>
          </a:lstStyle>
          <a:p>
            <a:r>
              <a:rPr lang="en-US"/>
              <a:t>Click to edit Master title style</a:t>
            </a:r>
            <a:endParaRPr lang="en-US" dirty="0"/>
          </a:p>
        </p:txBody>
      </p:sp>
      <p:sp>
        <p:nvSpPr>
          <p:cNvPr id="7" name="Content Placeholder 2"/>
          <p:cNvSpPr>
            <a:spLocks noGrp="1"/>
          </p:cNvSpPr>
          <p:nvPr>
            <p:ph idx="1"/>
          </p:nvPr>
        </p:nvSpPr>
        <p:spPr>
          <a:xfrm>
            <a:off x="838200" y="1368601"/>
            <a:ext cx="10541000" cy="4808362"/>
          </a:xfrm>
        </p:spPr>
        <p:txBody>
          <a:bodyPr/>
          <a:lstStyle>
            <a:lvl1pPr marL="457200" indent="-457200">
              <a:buClr>
                <a:srgbClr val="00B0F0"/>
              </a:buClr>
              <a:buFont typeface="Arial" panose="020B0604020202020204" pitchFamily="34" charset="0"/>
              <a:buChar char="•"/>
              <a:defRPr b="0">
                <a:solidFill>
                  <a:schemeClr val="tx1"/>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13"/>
          </p:nvPr>
        </p:nvSpPr>
        <p:spPr>
          <a:xfrm>
            <a:off x="1443034" y="6431138"/>
            <a:ext cx="2999146" cy="365125"/>
          </a:xfrm>
        </p:spPr>
        <p:txBody>
          <a:bodyPr/>
          <a:lstStyle>
            <a:lvl1pPr algn="l">
              <a:defRPr/>
            </a:lvl1pPr>
          </a:lstStyle>
          <a:p>
            <a:r>
              <a:rPr lang="en-US"/>
              <a:t>Exploring Wind - 1/23/17 - ©The NEED Project </a:t>
            </a:r>
          </a:p>
        </p:txBody>
      </p:sp>
      <p:sp>
        <p:nvSpPr>
          <p:cNvPr id="9" name="Rectangle 8"/>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42180" y="6557961"/>
            <a:ext cx="7930442" cy="1428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4"/>
          <p:cNvSpPr/>
          <p:nvPr/>
        </p:nvSpPr>
        <p:spPr>
          <a:xfrm rot="19717887">
            <a:off x="-69073" y="563933"/>
            <a:ext cx="460290" cy="498763"/>
          </a:xfrm>
          <a:custGeom>
            <a:avLst/>
            <a:gdLst>
              <a:gd name="connsiteX0" fmla="*/ 0 w 602243"/>
              <a:gd name="connsiteY0" fmla="*/ 498763 h 498763"/>
              <a:gd name="connsiteX1" fmla="*/ 301122 w 602243"/>
              <a:gd name="connsiteY1" fmla="*/ 0 h 498763"/>
              <a:gd name="connsiteX2" fmla="*/ 602243 w 602243"/>
              <a:gd name="connsiteY2" fmla="*/ 498763 h 498763"/>
              <a:gd name="connsiteX3" fmla="*/ 0 w 602243"/>
              <a:gd name="connsiteY3" fmla="*/ 498763 h 498763"/>
              <a:gd name="connsiteX0" fmla="*/ 0 w 493184"/>
              <a:gd name="connsiteY0" fmla="*/ 498763 h 498763"/>
              <a:gd name="connsiteX1" fmla="*/ 301122 w 493184"/>
              <a:gd name="connsiteY1" fmla="*/ 0 h 498763"/>
              <a:gd name="connsiteX2" fmla="*/ 493184 w 493184"/>
              <a:gd name="connsiteY2" fmla="*/ 464727 h 498763"/>
              <a:gd name="connsiteX3" fmla="*/ 0 w 493184"/>
              <a:gd name="connsiteY3" fmla="*/ 498763 h 498763"/>
              <a:gd name="connsiteX0" fmla="*/ 0 w 460290"/>
              <a:gd name="connsiteY0" fmla="*/ 498763 h 498763"/>
              <a:gd name="connsiteX1" fmla="*/ 301122 w 460290"/>
              <a:gd name="connsiteY1" fmla="*/ 0 h 498763"/>
              <a:gd name="connsiteX2" fmla="*/ 460290 w 460290"/>
              <a:gd name="connsiteY2" fmla="*/ 412221 h 498763"/>
              <a:gd name="connsiteX3" fmla="*/ 0 w 460290"/>
              <a:gd name="connsiteY3" fmla="*/ 498763 h 498763"/>
            </a:gdLst>
            <a:ahLst/>
            <a:cxnLst>
              <a:cxn ang="0">
                <a:pos x="connsiteX0" y="connsiteY0"/>
              </a:cxn>
              <a:cxn ang="0">
                <a:pos x="connsiteX1" y="connsiteY1"/>
              </a:cxn>
              <a:cxn ang="0">
                <a:pos x="connsiteX2" y="connsiteY2"/>
              </a:cxn>
              <a:cxn ang="0">
                <a:pos x="connsiteX3" y="connsiteY3"/>
              </a:cxn>
            </a:cxnLst>
            <a:rect l="l" t="t" r="r" b="b"/>
            <a:pathLst>
              <a:path w="460290" h="498763">
                <a:moveTo>
                  <a:pt x="0" y="498763"/>
                </a:moveTo>
                <a:lnTo>
                  <a:pt x="301122" y="0"/>
                </a:lnTo>
                <a:lnTo>
                  <a:pt x="460290" y="412221"/>
                </a:lnTo>
                <a:lnTo>
                  <a:pt x="0" y="49876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9127079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Text boxes">
    <p:spTree>
      <p:nvGrpSpPr>
        <p:cNvPr id="1" name=""/>
        <p:cNvGrpSpPr/>
        <p:nvPr/>
      </p:nvGrpSpPr>
      <p:grpSpPr>
        <a:xfrm>
          <a:off x="0" y="0"/>
          <a:ext cx="0" cy="0"/>
          <a:chOff x="0" y="0"/>
          <a:chExt cx="0" cy="0"/>
        </a:xfrm>
      </p:grpSpPr>
      <p:sp>
        <p:nvSpPr>
          <p:cNvPr id="16" name="Rectangle 15"/>
          <p:cNvSpPr/>
          <p:nvPr/>
        </p:nvSpPr>
        <p:spPr>
          <a:xfrm flipV="1">
            <a:off x="0" y="0"/>
            <a:ext cx="221673"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6" name="Title 1"/>
          <p:cNvSpPr>
            <a:spLocks noGrp="1"/>
          </p:cNvSpPr>
          <p:nvPr>
            <p:ph type="title"/>
          </p:nvPr>
        </p:nvSpPr>
        <p:spPr>
          <a:xfrm>
            <a:off x="838200" y="365125"/>
            <a:ext cx="10541000" cy="876653"/>
          </a:xfrm>
        </p:spPr>
        <p:txBody>
          <a:bodyPr/>
          <a:lstStyle>
            <a:lvl1pPr>
              <a:defRPr>
                <a:solidFill>
                  <a:schemeClr val="tx1"/>
                </a:solidFill>
              </a:defRPr>
            </a:lvl1pPr>
          </a:lstStyle>
          <a:p>
            <a:r>
              <a:rPr lang="en-US"/>
              <a:t>Click to edit Master title style</a:t>
            </a:r>
            <a:endParaRPr lang="en-US" dirty="0"/>
          </a:p>
        </p:txBody>
      </p:sp>
      <p:sp>
        <p:nvSpPr>
          <p:cNvPr id="7" name="Content Placeholder 2"/>
          <p:cNvSpPr>
            <a:spLocks noGrp="1"/>
          </p:cNvSpPr>
          <p:nvPr>
            <p:ph idx="1"/>
          </p:nvPr>
        </p:nvSpPr>
        <p:spPr>
          <a:xfrm>
            <a:off x="838200" y="4267200"/>
            <a:ext cx="10541000" cy="1966207"/>
          </a:xfrm>
        </p:spPr>
        <p:txBody>
          <a:bodyPr/>
          <a:lstStyle>
            <a:lvl1pPr marL="0" indent="0">
              <a:buClr>
                <a:srgbClr val="00B0F0"/>
              </a:buClr>
              <a:buFont typeface="Arial" panose="020B0604020202020204" pitchFamily="34" charset="0"/>
              <a:buNone/>
              <a:defRPr b="1">
                <a:solidFill>
                  <a:srgbClr val="00B0F0"/>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13"/>
          </p:nvPr>
        </p:nvSpPr>
        <p:spPr>
          <a:xfrm>
            <a:off x="1443034" y="6431138"/>
            <a:ext cx="2999146" cy="365125"/>
          </a:xfrm>
        </p:spPr>
        <p:txBody>
          <a:bodyPr/>
          <a:lstStyle>
            <a:lvl1pPr algn="l">
              <a:defRPr/>
            </a:lvl1pPr>
          </a:lstStyle>
          <a:p>
            <a:r>
              <a:rPr lang="en-US"/>
              <a:t>Exploring Wind - 1/23/17 - ©The NEED Project </a:t>
            </a:r>
          </a:p>
        </p:txBody>
      </p:sp>
      <p:sp>
        <p:nvSpPr>
          <p:cNvPr id="9" name="Rectangle 8"/>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42180" y="6557961"/>
            <a:ext cx="7930442" cy="1428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p:cNvSpPr>
            <a:spLocks noGrp="1"/>
          </p:cNvSpPr>
          <p:nvPr>
            <p:ph idx="14"/>
          </p:nvPr>
        </p:nvSpPr>
        <p:spPr>
          <a:xfrm>
            <a:off x="838200" y="1368601"/>
            <a:ext cx="5190067" cy="2746728"/>
          </a:xfrm>
        </p:spPr>
        <p:txBody>
          <a:bodyPr/>
          <a:lstStyle>
            <a:lvl1pPr marL="0" indent="0">
              <a:buClr>
                <a:srgbClr val="00B0F0"/>
              </a:buClr>
              <a:buFont typeface="Arial" panose="020B0604020202020204" pitchFamily="34" charset="0"/>
              <a:buNone/>
              <a:defRPr b="1">
                <a:solidFill>
                  <a:srgbClr val="00B0F0"/>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p:cNvSpPr>
            <a:spLocks noGrp="1"/>
          </p:cNvSpPr>
          <p:nvPr>
            <p:ph idx="15"/>
          </p:nvPr>
        </p:nvSpPr>
        <p:spPr>
          <a:xfrm>
            <a:off x="6208889" y="1368601"/>
            <a:ext cx="5170311" cy="2746728"/>
          </a:xfrm>
        </p:spPr>
        <p:txBody>
          <a:bodyPr/>
          <a:lstStyle>
            <a:lvl1pPr marL="0" indent="0">
              <a:buClr>
                <a:srgbClr val="00B0F0"/>
              </a:buClr>
              <a:buFontTx/>
              <a:buNone/>
              <a:defRPr b="1">
                <a:solidFill>
                  <a:srgbClr val="00B0F0"/>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Isosceles Triangle 4"/>
          <p:cNvSpPr/>
          <p:nvPr/>
        </p:nvSpPr>
        <p:spPr>
          <a:xfrm rot="19717887">
            <a:off x="-69073" y="577787"/>
            <a:ext cx="460290" cy="498763"/>
          </a:xfrm>
          <a:custGeom>
            <a:avLst/>
            <a:gdLst>
              <a:gd name="connsiteX0" fmla="*/ 0 w 602243"/>
              <a:gd name="connsiteY0" fmla="*/ 498763 h 498763"/>
              <a:gd name="connsiteX1" fmla="*/ 301122 w 602243"/>
              <a:gd name="connsiteY1" fmla="*/ 0 h 498763"/>
              <a:gd name="connsiteX2" fmla="*/ 602243 w 602243"/>
              <a:gd name="connsiteY2" fmla="*/ 498763 h 498763"/>
              <a:gd name="connsiteX3" fmla="*/ 0 w 602243"/>
              <a:gd name="connsiteY3" fmla="*/ 498763 h 498763"/>
              <a:gd name="connsiteX0" fmla="*/ 0 w 493184"/>
              <a:gd name="connsiteY0" fmla="*/ 498763 h 498763"/>
              <a:gd name="connsiteX1" fmla="*/ 301122 w 493184"/>
              <a:gd name="connsiteY1" fmla="*/ 0 h 498763"/>
              <a:gd name="connsiteX2" fmla="*/ 493184 w 493184"/>
              <a:gd name="connsiteY2" fmla="*/ 464727 h 498763"/>
              <a:gd name="connsiteX3" fmla="*/ 0 w 493184"/>
              <a:gd name="connsiteY3" fmla="*/ 498763 h 498763"/>
              <a:gd name="connsiteX0" fmla="*/ 0 w 460290"/>
              <a:gd name="connsiteY0" fmla="*/ 498763 h 498763"/>
              <a:gd name="connsiteX1" fmla="*/ 301122 w 460290"/>
              <a:gd name="connsiteY1" fmla="*/ 0 h 498763"/>
              <a:gd name="connsiteX2" fmla="*/ 460290 w 460290"/>
              <a:gd name="connsiteY2" fmla="*/ 412221 h 498763"/>
              <a:gd name="connsiteX3" fmla="*/ 0 w 460290"/>
              <a:gd name="connsiteY3" fmla="*/ 498763 h 498763"/>
            </a:gdLst>
            <a:ahLst/>
            <a:cxnLst>
              <a:cxn ang="0">
                <a:pos x="connsiteX0" y="connsiteY0"/>
              </a:cxn>
              <a:cxn ang="0">
                <a:pos x="connsiteX1" y="connsiteY1"/>
              </a:cxn>
              <a:cxn ang="0">
                <a:pos x="connsiteX2" y="connsiteY2"/>
              </a:cxn>
              <a:cxn ang="0">
                <a:pos x="connsiteX3" y="connsiteY3"/>
              </a:cxn>
            </a:cxnLst>
            <a:rect l="l" t="t" r="r" b="b"/>
            <a:pathLst>
              <a:path w="460290" h="498763">
                <a:moveTo>
                  <a:pt x="0" y="498763"/>
                </a:moveTo>
                <a:lnTo>
                  <a:pt x="301122" y="0"/>
                </a:lnTo>
                <a:lnTo>
                  <a:pt x="460290" y="412221"/>
                </a:lnTo>
                <a:lnTo>
                  <a:pt x="0" y="49876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763879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11" name="Graphic 10"/>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477520" y="1521354"/>
            <a:ext cx="3917782" cy="4135436"/>
          </a:xfrm>
          <a:prstGeom prst="rect">
            <a:avLst/>
          </a:prstGeom>
        </p:spPr>
      </p:pic>
      <p:sp>
        <p:nvSpPr>
          <p:cNvPr id="2" name="Title 1"/>
          <p:cNvSpPr>
            <a:spLocks noGrp="1"/>
          </p:cNvSpPr>
          <p:nvPr>
            <p:ph type="title" hasCustomPrompt="1"/>
          </p:nvPr>
        </p:nvSpPr>
        <p:spPr>
          <a:xfrm>
            <a:off x="5063066" y="873127"/>
            <a:ext cx="6290733" cy="876653"/>
          </a:xfrm>
        </p:spPr>
        <p:txBody>
          <a:bodyPr>
            <a:normAutofit/>
          </a:bodyPr>
          <a:lstStyle>
            <a:lvl1pPr algn="l">
              <a:defRPr sz="5400">
                <a:solidFill>
                  <a:srgbClr val="00B0F0"/>
                </a:solidFill>
              </a:defRPr>
            </a:lvl1pPr>
          </a:lstStyle>
          <a:p>
            <a:r>
              <a:rPr lang="en-US" dirty="0"/>
              <a:t>Title</a:t>
            </a:r>
          </a:p>
        </p:txBody>
      </p:sp>
      <p:pic>
        <p:nvPicPr>
          <p:cNvPr id="7" name="Picture 2" descr="G:\NEED\NEED Materials\2015 Conversion\Catalog2015_16\pinterest-icon-vector.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63067" y="4936065"/>
            <a:ext cx="720725" cy="72072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G:\NEED\NEED Materials\2014 Final Curriculum\Energy Rock Performances\Links\instagram-icon.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63067" y="4021665"/>
            <a:ext cx="685800" cy="685800"/>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G:\NEED\NEED Materials\2014 Final Curriculum\Energy Rock Performances\Links\twitter_icon.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063067" y="3031065"/>
            <a:ext cx="685800" cy="685800"/>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5" descr="G:\NEED\NEED Materials\2014 Final Curriculum\Energy Rock Performances\Links\facebook-icon.gif"/>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986867" y="1809719"/>
            <a:ext cx="884886" cy="1145146"/>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 Placeholder 12"/>
          <p:cNvSpPr>
            <a:spLocks noGrp="1"/>
          </p:cNvSpPr>
          <p:nvPr>
            <p:ph type="body" sz="quarter" idx="10"/>
          </p:nvPr>
        </p:nvSpPr>
        <p:spPr>
          <a:xfrm>
            <a:off x="6028267" y="2043640"/>
            <a:ext cx="5689071" cy="812447"/>
          </a:xfrm>
        </p:spPr>
        <p:txBody>
          <a:bodyPr>
            <a:normAutofit/>
          </a:bodyPr>
          <a:lstStyle>
            <a:lvl1pPr>
              <a:defRPr sz="2000"/>
            </a:lvl1pPr>
          </a:lstStyle>
          <a:p>
            <a:pPr lvl="0"/>
            <a:r>
              <a:rPr lang="en-US"/>
              <a:t>Edit Master text styles</a:t>
            </a:r>
          </a:p>
        </p:txBody>
      </p:sp>
      <p:sp>
        <p:nvSpPr>
          <p:cNvPr id="14" name="Text Placeholder 12"/>
          <p:cNvSpPr>
            <a:spLocks noGrp="1"/>
          </p:cNvSpPr>
          <p:nvPr>
            <p:ph type="body" sz="quarter" idx="11"/>
          </p:nvPr>
        </p:nvSpPr>
        <p:spPr>
          <a:xfrm>
            <a:off x="6028266" y="3058052"/>
            <a:ext cx="5689071" cy="836613"/>
          </a:xfrm>
        </p:spPr>
        <p:txBody>
          <a:bodyPr>
            <a:normAutofit/>
          </a:bodyPr>
          <a:lstStyle>
            <a:lvl1pPr>
              <a:defRPr sz="2000"/>
            </a:lvl1pPr>
          </a:lstStyle>
          <a:p>
            <a:pPr lvl="0"/>
            <a:r>
              <a:rPr lang="en-US"/>
              <a:t>Edit Master text styles</a:t>
            </a:r>
          </a:p>
        </p:txBody>
      </p:sp>
      <p:sp>
        <p:nvSpPr>
          <p:cNvPr id="15" name="Text Placeholder 12"/>
          <p:cNvSpPr>
            <a:spLocks noGrp="1"/>
          </p:cNvSpPr>
          <p:nvPr>
            <p:ph type="body" sz="quarter" idx="12"/>
          </p:nvPr>
        </p:nvSpPr>
        <p:spPr>
          <a:xfrm>
            <a:off x="6028265" y="4048653"/>
            <a:ext cx="5689071" cy="771702"/>
          </a:xfrm>
        </p:spPr>
        <p:txBody>
          <a:bodyPr>
            <a:normAutofit/>
          </a:bodyPr>
          <a:lstStyle>
            <a:lvl1pPr>
              <a:defRPr sz="2000"/>
            </a:lvl1pPr>
          </a:lstStyle>
          <a:p>
            <a:pPr lvl="0"/>
            <a:r>
              <a:rPr lang="en-US"/>
              <a:t>Edit Master text styles</a:t>
            </a:r>
          </a:p>
        </p:txBody>
      </p:sp>
      <p:sp>
        <p:nvSpPr>
          <p:cNvPr id="16" name="Text Placeholder 12"/>
          <p:cNvSpPr>
            <a:spLocks noGrp="1"/>
          </p:cNvSpPr>
          <p:nvPr>
            <p:ph type="body" sz="quarter" idx="13"/>
          </p:nvPr>
        </p:nvSpPr>
        <p:spPr>
          <a:xfrm>
            <a:off x="6028265" y="4980514"/>
            <a:ext cx="5689071" cy="788107"/>
          </a:xfrm>
        </p:spPr>
        <p:txBody>
          <a:bodyPr>
            <a:normAutofit/>
          </a:bodyPr>
          <a:lstStyle>
            <a:lvl1pPr>
              <a:defRPr sz="2000"/>
            </a:lvl1pPr>
          </a:lstStyle>
          <a:p>
            <a:pPr lvl="0"/>
            <a:r>
              <a:rPr lang="en-US"/>
              <a:t>Edit Master text styles</a:t>
            </a:r>
          </a:p>
        </p:txBody>
      </p:sp>
      <p:sp>
        <p:nvSpPr>
          <p:cNvPr id="17" name="Footer Placeholder 4"/>
          <p:cNvSpPr>
            <a:spLocks noGrp="1"/>
          </p:cNvSpPr>
          <p:nvPr>
            <p:ph type="ftr" sz="quarter" idx="14"/>
          </p:nvPr>
        </p:nvSpPr>
        <p:spPr>
          <a:xfrm>
            <a:off x="1443034" y="6431138"/>
            <a:ext cx="2999146" cy="365125"/>
          </a:xfrm>
        </p:spPr>
        <p:txBody>
          <a:bodyPr/>
          <a:lstStyle>
            <a:lvl1pPr algn="l">
              <a:defRPr/>
            </a:lvl1pPr>
          </a:lstStyle>
          <a:p>
            <a:r>
              <a:rPr lang="en-US"/>
              <a:t>Exploring Wind - 1/23/17 - ©The NEED Project </a:t>
            </a:r>
          </a:p>
        </p:txBody>
      </p:sp>
      <p:sp>
        <p:nvSpPr>
          <p:cNvPr id="18" name="Rectangle 17"/>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42180" y="6557961"/>
            <a:ext cx="7930442" cy="1428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520723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88D1FF9-6FBD-4186-8028-C867CD3C1CC0}"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31BC2D7-BEAB-46F3-8449-0B386FF3C8B0}"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19888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838200"/>
            <a:ext cx="49784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486400" y="838200"/>
            <a:ext cx="49784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0" y="6553200"/>
            <a:ext cx="2540000" cy="304800"/>
          </a:xfrm>
        </p:spPr>
        <p:txBody>
          <a:bodyPr/>
          <a:lstStyle>
            <a:lvl1pPr>
              <a:defRPr/>
            </a:lvl1pPr>
          </a:lstStyle>
          <a:p>
            <a:endParaRPr lang="en-US"/>
          </a:p>
        </p:txBody>
      </p:sp>
      <p:sp>
        <p:nvSpPr>
          <p:cNvPr id="6" name="Footer Placeholder 5"/>
          <p:cNvSpPr>
            <a:spLocks noGrp="1"/>
          </p:cNvSpPr>
          <p:nvPr>
            <p:ph type="ftr" sz="quarter" idx="11"/>
          </p:nvPr>
        </p:nvSpPr>
        <p:spPr>
          <a:xfrm>
            <a:off x="4165600" y="6553200"/>
            <a:ext cx="3860800" cy="304800"/>
          </a:xfrm>
        </p:spPr>
        <p:txBody>
          <a:bodyPr/>
          <a:lstStyle>
            <a:lvl1pPr>
              <a:defRPr/>
            </a:lvl1pPr>
          </a:lstStyle>
          <a:p>
            <a:endParaRPr lang="en-US"/>
          </a:p>
        </p:txBody>
      </p:sp>
      <p:sp>
        <p:nvSpPr>
          <p:cNvPr id="7" name="Slide Number Placeholder 6"/>
          <p:cNvSpPr>
            <a:spLocks noGrp="1"/>
          </p:cNvSpPr>
          <p:nvPr>
            <p:ph type="sldNum" sz="quarter" idx="12"/>
          </p:nvPr>
        </p:nvSpPr>
        <p:spPr>
          <a:xfrm>
            <a:off x="9652000" y="6553200"/>
            <a:ext cx="2540000" cy="304800"/>
          </a:xfrm>
        </p:spPr>
        <p:txBody>
          <a:bodyPr/>
          <a:lstStyle>
            <a:lvl1pPr>
              <a:defRPr/>
            </a:lvl1pPr>
          </a:lstStyle>
          <a:p>
            <a:fld id="{E5A7595F-735B-493D-AC8D-B0083BB9E40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Rectangle 3"/>
          <p:cNvSpPr/>
          <p:nvPr/>
        </p:nvSpPr>
        <p:spPr>
          <a:xfrm flipV="1">
            <a:off x="0" y="0"/>
            <a:ext cx="221673"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p:cNvSpPr>
            <a:spLocks noGrp="1"/>
          </p:cNvSpPr>
          <p:nvPr>
            <p:ph type="title"/>
          </p:nvPr>
        </p:nvSpPr>
        <p:spPr>
          <a:xfrm>
            <a:off x="838200" y="365125"/>
            <a:ext cx="7312378" cy="1325563"/>
          </a:xfrm>
        </p:spPr>
        <p:txBody>
          <a:bodyPr/>
          <a:lstStyle/>
          <a:p>
            <a:r>
              <a:rPr lang="en-US"/>
              <a:t>Click to edit Master title style</a:t>
            </a:r>
          </a:p>
        </p:txBody>
      </p:sp>
      <p:sp>
        <p:nvSpPr>
          <p:cNvPr id="3" name="Content Placeholder 2"/>
          <p:cNvSpPr>
            <a:spLocks noGrp="1"/>
          </p:cNvSpPr>
          <p:nvPr>
            <p:ph idx="1"/>
          </p:nvPr>
        </p:nvSpPr>
        <p:spPr>
          <a:xfrm>
            <a:off x="838200" y="1825625"/>
            <a:ext cx="7312378" cy="4351338"/>
          </a:xfrm>
        </p:spPr>
        <p:txBody>
          <a:bodyPr/>
          <a:lstStyle>
            <a:lvl1pPr marL="457200" indent="-457200">
              <a:buClr>
                <a:srgbClr val="00B0F0"/>
              </a:buClr>
              <a:buFont typeface="Arial" panose="020B0604020202020204" pitchFamily="34" charset="0"/>
              <a:buChar char="•"/>
              <a:defRPr b="0">
                <a:solidFill>
                  <a:schemeClr val="tx1"/>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3"/>
          </p:nvPr>
        </p:nvSpPr>
        <p:spPr>
          <a:xfrm>
            <a:off x="1443034" y="6431138"/>
            <a:ext cx="4454524" cy="365125"/>
          </a:xfrm>
        </p:spPr>
        <p:txBody>
          <a:bodyPr/>
          <a:lstStyle>
            <a:lvl1pPr algn="l">
              <a:defRPr/>
            </a:lvl1pPr>
          </a:lstStyle>
          <a:p>
            <a:r>
              <a:rPr lang="en-US"/>
              <a:t>Exploring Wind - 1/23/17 - ©The NEED Project </a:t>
            </a:r>
          </a:p>
        </p:txBody>
      </p:sp>
      <p:sp>
        <p:nvSpPr>
          <p:cNvPr id="8" name="Rectangle 7"/>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4"/>
          </p:nvPr>
        </p:nvSpPr>
        <p:spPr>
          <a:xfrm>
            <a:off x="8398933" y="0"/>
            <a:ext cx="3793067" cy="3420533"/>
          </a:xfrm>
        </p:spPr>
        <p:txBody>
          <a:bodyPr/>
          <a:lstStyle/>
          <a:p>
            <a:r>
              <a:rPr lang="en-US"/>
              <a:t>Click icon to add picture</a:t>
            </a:r>
          </a:p>
        </p:txBody>
      </p:sp>
      <p:sp>
        <p:nvSpPr>
          <p:cNvPr id="11" name="Picture Placeholder 9"/>
          <p:cNvSpPr>
            <a:spLocks noGrp="1"/>
          </p:cNvSpPr>
          <p:nvPr>
            <p:ph type="pic" sz="quarter" idx="15"/>
          </p:nvPr>
        </p:nvSpPr>
        <p:spPr>
          <a:xfrm>
            <a:off x="8398933" y="3556000"/>
            <a:ext cx="3793067" cy="3302000"/>
          </a:xfrm>
        </p:spPr>
        <p:txBody>
          <a:bodyPr/>
          <a:lstStyle/>
          <a:p>
            <a:r>
              <a:rPr lang="en-US"/>
              <a:t>Click icon to add picture</a:t>
            </a:r>
          </a:p>
        </p:txBody>
      </p:sp>
      <p:sp>
        <p:nvSpPr>
          <p:cNvPr id="5" name="Isosceles Triangle 4"/>
          <p:cNvSpPr/>
          <p:nvPr/>
        </p:nvSpPr>
        <p:spPr>
          <a:xfrm rot="19717887">
            <a:off x="-69073" y="744044"/>
            <a:ext cx="460290" cy="498763"/>
          </a:xfrm>
          <a:custGeom>
            <a:avLst/>
            <a:gdLst>
              <a:gd name="connsiteX0" fmla="*/ 0 w 602243"/>
              <a:gd name="connsiteY0" fmla="*/ 498763 h 498763"/>
              <a:gd name="connsiteX1" fmla="*/ 301122 w 602243"/>
              <a:gd name="connsiteY1" fmla="*/ 0 h 498763"/>
              <a:gd name="connsiteX2" fmla="*/ 602243 w 602243"/>
              <a:gd name="connsiteY2" fmla="*/ 498763 h 498763"/>
              <a:gd name="connsiteX3" fmla="*/ 0 w 602243"/>
              <a:gd name="connsiteY3" fmla="*/ 498763 h 498763"/>
              <a:gd name="connsiteX0" fmla="*/ 0 w 493184"/>
              <a:gd name="connsiteY0" fmla="*/ 498763 h 498763"/>
              <a:gd name="connsiteX1" fmla="*/ 301122 w 493184"/>
              <a:gd name="connsiteY1" fmla="*/ 0 h 498763"/>
              <a:gd name="connsiteX2" fmla="*/ 493184 w 493184"/>
              <a:gd name="connsiteY2" fmla="*/ 464727 h 498763"/>
              <a:gd name="connsiteX3" fmla="*/ 0 w 493184"/>
              <a:gd name="connsiteY3" fmla="*/ 498763 h 498763"/>
              <a:gd name="connsiteX0" fmla="*/ 0 w 460290"/>
              <a:gd name="connsiteY0" fmla="*/ 498763 h 498763"/>
              <a:gd name="connsiteX1" fmla="*/ 301122 w 460290"/>
              <a:gd name="connsiteY1" fmla="*/ 0 h 498763"/>
              <a:gd name="connsiteX2" fmla="*/ 460290 w 460290"/>
              <a:gd name="connsiteY2" fmla="*/ 412221 h 498763"/>
              <a:gd name="connsiteX3" fmla="*/ 0 w 460290"/>
              <a:gd name="connsiteY3" fmla="*/ 498763 h 498763"/>
            </a:gdLst>
            <a:ahLst/>
            <a:cxnLst>
              <a:cxn ang="0">
                <a:pos x="connsiteX0" y="connsiteY0"/>
              </a:cxn>
              <a:cxn ang="0">
                <a:pos x="connsiteX1" y="connsiteY1"/>
              </a:cxn>
              <a:cxn ang="0">
                <a:pos x="connsiteX2" y="connsiteY2"/>
              </a:cxn>
              <a:cxn ang="0">
                <a:pos x="connsiteX3" y="connsiteY3"/>
              </a:cxn>
            </a:cxnLst>
            <a:rect l="l" t="t" r="r" b="b"/>
            <a:pathLst>
              <a:path w="460290" h="498763">
                <a:moveTo>
                  <a:pt x="0" y="498763"/>
                </a:moveTo>
                <a:lnTo>
                  <a:pt x="301122" y="0"/>
                </a:lnTo>
                <a:lnTo>
                  <a:pt x="460290" y="412221"/>
                </a:lnTo>
                <a:lnTo>
                  <a:pt x="0" y="49876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402266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hree images">
    <p:spTree>
      <p:nvGrpSpPr>
        <p:cNvPr id="1" name=""/>
        <p:cNvGrpSpPr/>
        <p:nvPr/>
      </p:nvGrpSpPr>
      <p:grpSpPr>
        <a:xfrm>
          <a:off x="0" y="0"/>
          <a:ext cx="0" cy="0"/>
          <a:chOff x="0" y="0"/>
          <a:chExt cx="0" cy="0"/>
        </a:xfrm>
      </p:grpSpPr>
      <p:sp>
        <p:nvSpPr>
          <p:cNvPr id="12" name="Rectangle 11"/>
          <p:cNvSpPr/>
          <p:nvPr/>
        </p:nvSpPr>
        <p:spPr>
          <a:xfrm flipV="1">
            <a:off x="0" y="0"/>
            <a:ext cx="221673"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p:cNvSpPr>
            <a:spLocks noGrp="1"/>
          </p:cNvSpPr>
          <p:nvPr>
            <p:ph type="title"/>
          </p:nvPr>
        </p:nvSpPr>
        <p:spPr>
          <a:xfrm>
            <a:off x="838200" y="365125"/>
            <a:ext cx="7312378" cy="1325563"/>
          </a:xfrm>
        </p:spPr>
        <p:txBody>
          <a:bodyPr/>
          <a:lstStyle/>
          <a:p>
            <a:r>
              <a:rPr lang="en-US"/>
              <a:t>Click to edit Master title style</a:t>
            </a:r>
            <a:endParaRPr lang="en-US" dirty="0"/>
          </a:p>
        </p:txBody>
      </p:sp>
      <p:sp>
        <p:nvSpPr>
          <p:cNvPr id="3" name="Content Placeholder 2"/>
          <p:cNvSpPr>
            <a:spLocks noGrp="1"/>
          </p:cNvSpPr>
          <p:nvPr>
            <p:ph idx="1"/>
          </p:nvPr>
        </p:nvSpPr>
        <p:spPr>
          <a:xfrm>
            <a:off x="838200" y="1825625"/>
            <a:ext cx="7312378" cy="4351338"/>
          </a:xfrm>
        </p:spPr>
        <p:txBody>
          <a:bodyPr/>
          <a:lstStyle>
            <a:lvl1pPr marL="457200" indent="-457200">
              <a:buClr>
                <a:srgbClr val="00B0F0"/>
              </a:buClr>
              <a:buFont typeface="Arial" panose="020B0604020202020204" pitchFamily="34" charset="0"/>
              <a:buChar char="•"/>
              <a:defRPr b="0">
                <a:solidFill>
                  <a:schemeClr val="tx1"/>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3"/>
          </p:nvPr>
        </p:nvSpPr>
        <p:spPr>
          <a:xfrm>
            <a:off x="1443034" y="6431138"/>
            <a:ext cx="4454524" cy="365125"/>
          </a:xfrm>
        </p:spPr>
        <p:txBody>
          <a:bodyPr/>
          <a:lstStyle>
            <a:lvl1pPr algn="l">
              <a:defRPr/>
            </a:lvl1pPr>
          </a:lstStyle>
          <a:p>
            <a:r>
              <a:rPr lang="en-US"/>
              <a:t>Exploring Wind - 1/23/17 - ©The NEED Project </a:t>
            </a:r>
          </a:p>
        </p:txBody>
      </p:sp>
      <p:sp>
        <p:nvSpPr>
          <p:cNvPr id="8" name="Rectangle 7"/>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4"/>
          </p:nvPr>
        </p:nvSpPr>
        <p:spPr>
          <a:xfrm>
            <a:off x="8398933" y="0"/>
            <a:ext cx="3793067" cy="2223911"/>
          </a:xfrm>
        </p:spPr>
        <p:txBody>
          <a:bodyPr/>
          <a:lstStyle/>
          <a:p>
            <a:r>
              <a:rPr lang="en-US"/>
              <a:t>Click icon to add picture</a:t>
            </a:r>
          </a:p>
        </p:txBody>
      </p:sp>
      <p:sp>
        <p:nvSpPr>
          <p:cNvPr id="11" name="Picture Placeholder 9"/>
          <p:cNvSpPr>
            <a:spLocks noGrp="1"/>
          </p:cNvSpPr>
          <p:nvPr>
            <p:ph type="pic" sz="quarter" idx="15"/>
          </p:nvPr>
        </p:nvSpPr>
        <p:spPr>
          <a:xfrm>
            <a:off x="8398933" y="2336800"/>
            <a:ext cx="3793067" cy="2212622"/>
          </a:xfrm>
        </p:spPr>
        <p:txBody>
          <a:bodyPr/>
          <a:lstStyle/>
          <a:p>
            <a:r>
              <a:rPr lang="en-US"/>
              <a:t>Click icon to add picture</a:t>
            </a:r>
          </a:p>
        </p:txBody>
      </p:sp>
      <p:sp>
        <p:nvSpPr>
          <p:cNvPr id="9" name="Picture Placeholder 9"/>
          <p:cNvSpPr>
            <a:spLocks noGrp="1"/>
          </p:cNvSpPr>
          <p:nvPr>
            <p:ph type="pic" sz="quarter" idx="16"/>
          </p:nvPr>
        </p:nvSpPr>
        <p:spPr>
          <a:xfrm>
            <a:off x="8398932" y="4662311"/>
            <a:ext cx="3793067" cy="2195689"/>
          </a:xfrm>
        </p:spPr>
        <p:txBody>
          <a:bodyPr/>
          <a:lstStyle/>
          <a:p>
            <a:r>
              <a:rPr lang="en-US"/>
              <a:t>Click icon to add picture</a:t>
            </a:r>
          </a:p>
        </p:txBody>
      </p:sp>
      <p:sp>
        <p:nvSpPr>
          <p:cNvPr id="13" name="Isosceles Triangle 4"/>
          <p:cNvSpPr/>
          <p:nvPr/>
        </p:nvSpPr>
        <p:spPr>
          <a:xfrm rot="19717887">
            <a:off x="-69073" y="744044"/>
            <a:ext cx="460290" cy="498763"/>
          </a:xfrm>
          <a:custGeom>
            <a:avLst/>
            <a:gdLst>
              <a:gd name="connsiteX0" fmla="*/ 0 w 602243"/>
              <a:gd name="connsiteY0" fmla="*/ 498763 h 498763"/>
              <a:gd name="connsiteX1" fmla="*/ 301122 w 602243"/>
              <a:gd name="connsiteY1" fmla="*/ 0 h 498763"/>
              <a:gd name="connsiteX2" fmla="*/ 602243 w 602243"/>
              <a:gd name="connsiteY2" fmla="*/ 498763 h 498763"/>
              <a:gd name="connsiteX3" fmla="*/ 0 w 602243"/>
              <a:gd name="connsiteY3" fmla="*/ 498763 h 498763"/>
              <a:gd name="connsiteX0" fmla="*/ 0 w 493184"/>
              <a:gd name="connsiteY0" fmla="*/ 498763 h 498763"/>
              <a:gd name="connsiteX1" fmla="*/ 301122 w 493184"/>
              <a:gd name="connsiteY1" fmla="*/ 0 h 498763"/>
              <a:gd name="connsiteX2" fmla="*/ 493184 w 493184"/>
              <a:gd name="connsiteY2" fmla="*/ 464727 h 498763"/>
              <a:gd name="connsiteX3" fmla="*/ 0 w 493184"/>
              <a:gd name="connsiteY3" fmla="*/ 498763 h 498763"/>
              <a:gd name="connsiteX0" fmla="*/ 0 w 460290"/>
              <a:gd name="connsiteY0" fmla="*/ 498763 h 498763"/>
              <a:gd name="connsiteX1" fmla="*/ 301122 w 460290"/>
              <a:gd name="connsiteY1" fmla="*/ 0 h 498763"/>
              <a:gd name="connsiteX2" fmla="*/ 460290 w 460290"/>
              <a:gd name="connsiteY2" fmla="*/ 412221 h 498763"/>
              <a:gd name="connsiteX3" fmla="*/ 0 w 460290"/>
              <a:gd name="connsiteY3" fmla="*/ 498763 h 498763"/>
            </a:gdLst>
            <a:ahLst/>
            <a:cxnLst>
              <a:cxn ang="0">
                <a:pos x="connsiteX0" y="connsiteY0"/>
              </a:cxn>
              <a:cxn ang="0">
                <a:pos x="connsiteX1" y="connsiteY1"/>
              </a:cxn>
              <a:cxn ang="0">
                <a:pos x="connsiteX2" y="connsiteY2"/>
              </a:cxn>
              <a:cxn ang="0">
                <a:pos x="connsiteX3" y="connsiteY3"/>
              </a:cxn>
            </a:cxnLst>
            <a:rect l="l" t="t" r="r" b="b"/>
            <a:pathLst>
              <a:path w="460290" h="498763">
                <a:moveTo>
                  <a:pt x="0" y="498763"/>
                </a:moveTo>
                <a:lnTo>
                  <a:pt x="301122" y="0"/>
                </a:lnTo>
                <a:lnTo>
                  <a:pt x="460290" y="412221"/>
                </a:lnTo>
                <a:lnTo>
                  <a:pt x="0" y="49876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681649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ree images collage">
    <p:spTree>
      <p:nvGrpSpPr>
        <p:cNvPr id="1" name=""/>
        <p:cNvGrpSpPr/>
        <p:nvPr/>
      </p:nvGrpSpPr>
      <p:grpSpPr>
        <a:xfrm>
          <a:off x="0" y="0"/>
          <a:ext cx="0" cy="0"/>
          <a:chOff x="0" y="0"/>
          <a:chExt cx="0" cy="0"/>
        </a:xfrm>
      </p:grpSpPr>
      <p:sp>
        <p:nvSpPr>
          <p:cNvPr id="11" name="Rectangle 10"/>
          <p:cNvSpPr/>
          <p:nvPr/>
        </p:nvSpPr>
        <p:spPr>
          <a:xfrm flipV="1">
            <a:off x="0" y="0"/>
            <a:ext cx="221673"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2" name="Picture Placeholder 9"/>
          <p:cNvSpPr>
            <a:spLocks noGrp="1"/>
          </p:cNvSpPr>
          <p:nvPr>
            <p:ph type="pic" sz="quarter" idx="16"/>
          </p:nvPr>
        </p:nvSpPr>
        <p:spPr>
          <a:xfrm>
            <a:off x="8398933" y="3683176"/>
            <a:ext cx="2438399" cy="2874786"/>
          </a:xfrm>
        </p:spPr>
        <p:txBody>
          <a:bodyPr/>
          <a:lstStyle/>
          <a:p>
            <a:r>
              <a:rPr lang="en-US"/>
              <a:t>Click icon to add picture</a:t>
            </a:r>
            <a:endParaRPr lang="en-US" dirty="0"/>
          </a:p>
        </p:txBody>
      </p:sp>
      <p:sp>
        <p:nvSpPr>
          <p:cNvPr id="2" name="Title 1"/>
          <p:cNvSpPr>
            <a:spLocks noGrp="1"/>
          </p:cNvSpPr>
          <p:nvPr>
            <p:ph type="title"/>
          </p:nvPr>
        </p:nvSpPr>
        <p:spPr>
          <a:xfrm>
            <a:off x="838200" y="365125"/>
            <a:ext cx="7312378" cy="1325563"/>
          </a:xfrm>
        </p:spPr>
        <p:txBody>
          <a:bodyPr/>
          <a:lstStyle/>
          <a:p>
            <a:r>
              <a:rPr lang="en-US"/>
              <a:t>Click to edit Master title style</a:t>
            </a:r>
          </a:p>
        </p:txBody>
      </p:sp>
      <p:sp>
        <p:nvSpPr>
          <p:cNvPr id="3" name="Content Placeholder 2"/>
          <p:cNvSpPr>
            <a:spLocks noGrp="1"/>
          </p:cNvSpPr>
          <p:nvPr>
            <p:ph idx="1"/>
          </p:nvPr>
        </p:nvSpPr>
        <p:spPr>
          <a:xfrm>
            <a:off x="838200" y="1825625"/>
            <a:ext cx="7312378" cy="4351338"/>
          </a:xfrm>
        </p:spPr>
        <p:txBody>
          <a:bodyPr/>
          <a:lstStyle>
            <a:lvl1pPr marL="457200" indent="-457200">
              <a:buClr>
                <a:srgbClr val="00B0F0"/>
              </a:buClr>
              <a:buFont typeface="Arial" panose="020B0604020202020204" pitchFamily="34" charset="0"/>
              <a:buChar char="•"/>
              <a:defRPr b="0">
                <a:solidFill>
                  <a:schemeClr val="tx1"/>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3"/>
          </p:nvPr>
        </p:nvSpPr>
        <p:spPr>
          <a:xfrm>
            <a:off x="1443034" y="6431138"/>
            <a:ext cx="4454524" cy="365125"/>
          </a:xfrm>
        </p:spPr>
        <p:txBody>
          <a:bodyPr/>
          <a:lstStyle>
            <a:lvl1pPr algn="l">
              <a:defRPr/>
            </a:lvl1pPr>
          </a:lstStyle>
          <a:p>
            <a:r>
              <a:rPr lang="en-US"/>
              <a:t>Exploring Wind - 1/23/17 - ©The NEED Project </a:t>
            </a:r>
          </a:p>
        </p:txBody>
      </p:sp>
      <p:sp>
        <p:nvSpPr>
          <p:cNvPr id="8" name="Rectangle 7"/>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p:cNvSpPr>
            <a:spLocks noGrp="1"/>
          </p:cNvSpPr>
          <p:nvPr>
            <p:ph type="pic" sz="quarter" idx="14"/>
          </p:nvPr>
        </p:nvSpPr>
        <p:spPr>
          <a:xfrm>
            <a:off x="8398934" y="365125"/>
            <a:ext cx="2438399" cy="2874786"/>
          </a:xfrm>
        </p:spPr>
        <p:txBody>
          <a:bodyPr/>
          <a:lstStyle/>
          <a:p>
            <a:r>
              <a:rPr lang="en-US"/>
              <a:t>Click icon to add picture</a:t>
            </a:r>
            <a:endParaRPr lang="en-US" dirty="0"/>
          </a:p>
        </p:txBody>
      </p:sp>
      <p:sp>
        <p:nvSpPr>
          <p:cNvPr id="9" name="Picture Placeholder 9"/>
          <p:cNvSpPr>
            <a:spLocks noGrp="1"/>
          </p:cNvSpPr>
          <p:nvPr>
            <p:ph type="pic" sz="quarter" idx="15"/>
          </p:nvPr>
        </p:nvSpPr>
        <p:spPr>
          <a:xfrm>
            <a:off x="9499600" y="2075391"/>
            <a:ext cx="2438399" cy="2874786"/>
          </a:xfrm>
        </p:spPr>
        <p:txBody>
          <a:bodyPr/>
          <a:lstStyle/>
          <a:p>
            <a:r>
              <a:rPr lang="en-US"/>
              <a:t>Click icon to add picture</a:t>
            </a:r>
            <a:endParaRPr lang="en-US" dirty="0"/>
          </a:p>
        </p:txBody>
      </p:sp>
      <p:sp>
        <p:nvSpPr>
          <p:cNvPr id="13" name="Isosceles Triangle 4"/>
          <p:cNvSpPr/>
          <p:nvPr/>
        </p:nvSpPr>
        <p:spPr>
          <a:xfrm rot="19717887">
            <a:off x="-69073" y="744044"/>
            <a:ext cx="460290" cy="498763"/>
          </a:xfrm>
          <a:custGeom>
            <a:avLst/>
            <a:gdLst>
              <a:gd name="connsiteX0" fmla="*/ 0 w 602243"/>
              <a:gd name="connsiteY0" fmla="*/ 498763 h 498763"/>
              <a:gd name="connsiteX1" fmla="*/ 301122 w 602243"/>
              <a:gd name="connsiteY1" fmla="*/ 0 h 498763"/>
              <a:gd name="connsiteX2" fmla="*/ 602243 w 602243"/>
              <a:gd name="connsiteY2" fmla="*/ 498763 h 498763"/>
              <a:gd name="connsiteX3" fmla="*/ 0 w 602243"/>
              <a:gd name="connsiteY3" fmla="*/ 498763 h 498763"/>
              <a:gd name="connsiteX0" fmla="*/ 0 w 493184"/>
              <a:gd name="connsiteY0" fmla="*/ 498763 h 498763"/>
              <a:gd name="connsiteX1" fmla="*/ 301122 w 493184"/>
              <a:gd name="connsiteY1" fmla="*/ 0 h 498763"/>
              <a:gd name="connsiteX2" fmla="*/ 493184 w 493184"/>
              <a:gd name="connsiteY2" fmla="*/ 464727 h 498763"/>
              <a:gd name="connsiteX3" fmla="*/ 0 w 493184"/>
              <a:gd name="connsiteY3" fmla="*/ 498763 h 498763"/>
              <a:gd name="connsiteX0" fmla="*/ 0 w 460290"/>
              <a:gd name="connsiteY0" fmla="*/ 498763 h 498763"/>
              <a:gd name="connsiteX1" fmla="*/ 301122 w 460290"/>
              <a:gd name="connsiteY1" fmla="*/ 0 h 498763"/>
              <a:gd name="connsiteX2" fmla="*/ 460290 w 460290"/>
              <a:gd name="connsiteY2" fmla="*/ 412221 h 498763"/>
              <a:gd name="connsiteX3" fmla="*/ 0 w 460290"/>
              <a:gd name="connsiteY3" fmla="*/ 498763 h 498763"/>
            </a:gdLst>
            <a:ahLst/>
            <a:cxnLst>
              <a:cxn ang="0">
                <a:pos x="connsiteX0" y="connsiteY0"/>
              </a:cxn>
              <a:cxn ang="0">
                <a:pos x="connsiteX1" y="connsiteY1"/>
              </a:cxn>
              <a:cxn ang="0">
                <a:pos x="connsiteX2" y="connsiteY2"/>
              </a:cxn>
              <a:cxn ang="0">
                <a:pos x="connsiteX3" y="connsiteY3"/>
              </a:cxn>
            </a:cxnLst>
            <a:rect l="l" t="t" r="r" b="b"/>
            <a:pathLst>
              <a:path w="460290" h="498763">
                <a:moveTo>
                  <a:pt x="0" y="498763"/>
                </a:moveTo>
                <a:lnTo>
                  <a:pt x="301122" y="0"/>
                </a:lnTo>
                <a:lnTo>
                  <a:pt x="460290" y="412221"/>
                </a:lnTo>
                <a:lnTo>
                  <a:pt x="0" y="49876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94918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Rectangle 8"/>
          <p:cNvSpPr/>
          <p:nvPr/>
        </p:nvSpPr>
        <p:spPr>
          <a:xfrm flipV="1">
            <a:off x="0" y="0"/>
            <a:ext cx="221673"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p:cNvSpPr>
            <a:spLocks noGrp="1"/>
          </p:cNvSpPr>
          <p:nvPr>
            <p:ph type="title"/>
          </p:nvPr>
        </p:nvSpPr>
        <p:spPr>
          <a:xfrm>
            <a:off x="838200" y="365125"/>
            <a:ext cx="10515600" cy="910519"/>
          </a:xfrm>
        </p:spPr>
        <p:txBody>
          <a:bodyPr/>
          <a:lstStyle/>
          <a:p>
            <a:r>
              <a:rPr lang="en-US"/>
              <a:t>Click to edit Master title style</a:t>
            </a:r>
          </a:p>
        </p:txBody>
      </p:sp>
      <p:sp>
        <p:nvSpPr>
          <p:cNvPr id="3" name="Content Placeholder 2"/>
          <p:cNvSpPr>
            <a:spLocks noGrp="1"/>
          </p:cNvSpPr>
          <p:nvPr>
            <p:ph sz="half" idx="1"/>
          </p:nvPr>
        </p:nvSpPr>
        <p:spPr>
          <a:xfrm>
            <a:off x="838200" y="1388534"/>
            <a:ext cx="5181600" cy="4967109"/>
          </a:xfrm>
        </p:spPr>
        <p:txBody>
          <a:bodyPr/>
          <a:lstStyle>
            <a:lvl1pPr marL="0" indent="0">
              <a:buClr>
                <a:srgbClr val="00B0F0"/>
              </a:buClr>
              <a:buFont typeface="Arial" panose="020B0604020202020204" pitchFamily="34" charset="0"/>
              <a:buNone/>
              <a:defRPr b="1">
                <a:solidFill>
                  <a:srgbClr val="00B0F0"/>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2200" y="1388534"/>
            <a:ext cx="5181600" cy="4967110"/>
          </a:xfrm>
        </p:spPr>
        <p:txBody>
          <a:bodyPr/>
          <a:lstStyle>
            <a:lvl1pPr marL="0" indent="0">
              <a:buClr>
                <a:srgbClr val="00B0F0"/>
              </a:buClr>
              <a:buFont typeface="Arial" panose="020B0604020202020204" pitchFamily="34" charset="0"/>
              <a:buNone/>
              <a:defRPr b="1">
                <a:solidFill>
                  <a:srgbClr val="00B0F0"/>
                </a:solidFill>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stStyle>
          <a:p>
            <a:pPr lvl="0"/>
            <a:r>
              <a:rPr lang="en-US"/>
              <a:t>Edit Master text styles</a:t>
            </a:r>
          </a:p>
          <a:p>
            <a:pPr lvl="1"/>
            <a:r>
              <a:rPr lang="en-US"/>
              <a:t>Second level</a:t>
            </a:r>
          </a:p>
          <a:p>
            <a:pPr lvl="2"/>
            <a:r>
              <a:rPr lang="en-US"/>
              <a:t>Third level</a:t>
            </a:r>
          </a:p>
        </p:txBody>
      </p:sp>
      <p:sp>
        <p:nvSpPr>
          <p:cNvPr id="12" name="Footer Placeholder 4"/>
          <p:cNvSpPr>
            <a:spLocks noGrp="1"/>
          </p:cNvSpPr>
          <p:nvPr>
            <p:ph type="ftr" sz="quarter" idx="13"/>
          </p:nvPr>
        </p:nvSpPr>
        <p:spPr>
          <a:xfrm>
            <a:off x="1443034" y="6431138"/>
            <a:ext cx="4454524" cy="365125"/>
          </a:xfrm>
        </p:spPr>
        <p:txBody>
          <a:bodyPr/>
          <a:lstStyle>
            <a:lvl1pPr algn="l">
              <a:defRPr/>
            </a:lvl1pPr>
          </a:lstStyle>
          <a:p>
            <a:r>
              <a:rPr lang="en-US"/>
              <a:t>Exploring Wind - 1/23/17 - ©The NEED Project </a:t>
            </a:r>
          </a:p>
        </p:txBody>
      </p:sp>
      <p:sp>
        <p:nvSpPr>
          <p:cNvPr id="13" name="Rectangle 12"/>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4"/>
          <p:cNvSpPr/>
          <p:nvPr/>
        </p:nvSpPr>
        <p:spPr>
          <a:xfrm rot="19717887">
            <a:off x="-69073" y="563932"/>
            <a:ext cx="460290" cy="498763"/>
          </a:xfrm>
          <a:custGeom>
            <a:avLst/>
            <a:gdLst>
              <a:gd name="connsiteX0" fmla="*/ 0 w 602243"/>
              <a:gd name="connsiteY0" fmla="*/ 498763 h 498763"/>
              <a:gd name="connsiteX1" fmla="*/ 301122 w 602243"/>
              <a:gd name="connsiteY1" fmla="*/ 0 h 498763"/>
              <a:gd name="connsiteX2" fmla="*/ 602243 w 602243"/>
              <a:gd name="connsiteY2" fmla="*/ 498763 h 498763"/>
              <a:gd name="connsiteX3" fmla="*/ 0 w 602243"/>
              <a:gd name="connsiteY3" fmla="*/ 498763 h 498763"/>
              <a:gd name="connsiteX0" fmla="*/ 0 w 493184"/>
              <a:gd name="connsiteY0" fmla="*/ 498763 h 498763"/>
              <a:gd name="connsiteX1" fmla="*/ 301122 w 493184"/>
              <a:gd name="connsiteY1" fmla="*/ 0 h 498763"/>
              <a:gd name="connsiteX2" fmla="*/ 493184 w 493184"/>
              <a:gd name="connsiteY2" fmla="*/ 464727 h 498763"/>
              <a:gd name="connsiteX3" fmla="*/ 0 w 493184"/>
              <a:gd name="connsiteY3" fmla="*/ 498763 h 498763"/>
              <a:gd name="connsiteX0" fmla="*/ 0 w 460290"/>
              <a:gd name="connsiteY0" fmla="*/ 498763 h 498763"/>
              <a:gd name="connsiteX1" fmla="*/ 301122 w 460290"/>
              <a:gd name="connsiteY1" fmla="*/ 0 h 498763"/>
              <a:gd name="connsiteX2" fmla="*/ 460290 w 460290"/>
              <a:gd name="connsiteY2" fmla="*/ 412221 h 498763"/>
              <a:gd name="connsiteX3" fmla="*/ 0 w 460290"/>
              <a:gd name="connsiteY3" fmla="*/ 498763 h 498763"/>
            </a:gdLst>
            <a:ahLst/>
            <a:cxnLst>
              <a:cxn ang="0">
                <a:pos x="connsiteX0" y="connsiteY0"/>
              </a:cxn>
              <a:cxn ang="0">
                <a:pos x="connsiteX1" y="connsiteY1"/>
              </a:cxn>
              <a:cxn ang="0">
                <a:pos x="connsiteX2" y="connsiteY2"/>
              </a:cxn>
              <a:cxn ang="0">
                <a:pos x="connsiteX3" y="connsiteY3"/>
              </a:cxn>
            </a:cxnLst>
            <a:rect l="l" t="t" r="r" b="b"/>
            <a:pathLst>
              <a:path w="460290" h="498763">
                <a:moveTo>
                  <a:pt x="0" y="498763"/>
                </a:moveTo>
                <a:lnTo>
                  <a:pt x="301122" y="0"/>
                </a:lnTo>
                <a:lnTo>
                  <a:pt x="460290" y="412221"/>
                </a:lnTo>
                <a:lnTo>
                  <a:pt x="0" y="49876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66014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Rectangle 13"/>
          <p:cNvSpPr/>
          <p:nvPr/>
        </p:nvSpPr>
        <p:spPr>
          <a:xfrm flipV="1">
            <a:off x="0" y="0"/>
            <a:ext cx="221673"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p:cNvSpPr>
            <a:spLocks noGrp="1"/>
          </p:cNvSpPr>
          <p:nvPr>
            <p:ph type="title"/>
          </p:nvPr>
        </p:nvSpPr>
        <p:spPr>
          <a:xfrm>
            <a:off x="839788" y="365125"/>
            <a:ext cx="10515600" cy="79763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388535"/>
            <a:ext cx="5157787" cy="506942"/>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1895477"/>
            <a:ext cx="5157787" cy="4211812"/>
          </a:xfrm>
        </p:spPr>
        <p:txBody>
          <a:bodyPr/>
          <a:lstStyle>
            <a:lvl1pPr marL="457200" indent="-457200">
              <a:buClr>
                <a:srgbClr val="00B0F0"/>
              </a:buClr>
              <a:buFont typeface="Arial" panose="020B0604020202020204" pitchFamily="34" charset="0"/>
              <a:buChar char="•"/>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388535"/>
            <a:ext cx="5183188" cy="506942"/>
          </a:xfrm>
        </p:spPr>
        <p:txBody>
          <a:bodyPr anchor="b"/>
          <a:lstStyle>
            <a:lvl1pPr marL="0" indent="0">
              <a:buNone/>
              <a:defRPr sz="2400" b="1">
                <a:solidFill>
                  <a:srgbClr val="00B0F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1895477"/>
            <a:ext cx="5183188" cy="4211812"/>
          </a:xfrm>
        </p:spPr>
        <p:txBody>
          <a:bodyPr/>
          <a:lstStyle>
            <a:lvl1pPr marL="457200" indent="-457200">
              <a:buClr>
                <a:srgbClr val="00B0F0"/>
              </a:buClr>
              <a:buFont typeface="Arial" panose="020B0604020202020204" pitchFamily="34" charset="0"/>
              <a:buChar char="•"/>
              <a:defRPr/>
            </a:lvl1pPr>
            <a:lvl2pPr marL="685800" indent="-228600">
              <a:buClr>
                <a:srgbClr val="00B0F0"/>
              </a:buClr>
              <a:buFont typeface="Arial" panose="020B0604020202020204" pitchFamily="34" charset="0"/>
              <a:buChar char="•"/>
              <a:defRPr/>
            </a:lvl2pPr>
            <a:lvl3pPr marL="1143000" indent="-228600">
              <a:buClr>
                <a:srgbClr val="00B0F0"/>
              </a:buClr>
              <a:buFont typeface="Arial" panose="020B0604020202020204" pitchFamily="34" charset="0"/>
              <a:buChar char="•"/>
              <a:defRPr/>
            </a:lvl3pPr>
            <a:lvl4pPr marL="1600200" indent="-228600">
              <a:buClr>
                <a:srgbClr val="00B0F0"/>
              </a:buClr>
              <a:buFont typeface="Arial" panose="020B0604020202020204" pitchFamily="34" charset="0"/>
              <a:buChar char="•"/>
              <a:defRPr/>
            </a:lvl4pPr>
            <a:lvl5pPr marL="2057400" indent="-228600">
              <a:buClr>
                <a:srgbClr val="00B0F0"/>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3"/>
          </p:nvPr>
        </p:nvSpPr>
        <p:spPr>
          <a:xfrm>
            <a:off x="1443034" y="6431138"/>
            <a:ext cx="4454524" cy="365125"/>
          </a:xfrm>
        </p:spPr>
        <p:txBody>
          <a:bodyPr/>
          <a:lstStyle>
            <a:lvl1pPr algn="l">
              <a:defRPr/>
            </a:lvl1pPr>
          </a:lstStyle>
          <a:p>
            <a:r>
              <a:rPr lang="en-US"/>
              <a:t>Exploring Wind - 1/23/17 - ©The NEED Project </a:t>
            </a:r>
          </a:p>
        </p:txBody>
      </p:sp>
      <p:sp>
        <p:nvSpPr>
          <p:cNvPr id="11" name="Rectangle 10"/>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4"/>
          <p:cNvSpPr/>
          <p:nvPr/>
        </p:nvSpPr>
        <p:spPr>
          <a:xfrm rot="19717887">
            <a:off x="-69073" y="494662"/>
            <a:ext cx="460290" cy="498763"/>
          </a:xfrm>
          <a:custGeom>
            <a:avLst/>
            <a:gdLst>
              <a:gd name="connsiteX0" fmla="*/ 0 w 602243"/>
              <a:gd name="connsiteY0" fmla="*/ 498763 h 498763"/>
              <a:gd name="connsiteX1" fmla="*/ 301122 w 602243"/>
              <a:gd name="connsiteY1" fmla="*/ 0 h 498763"/>
              <a:gd name="connsiteX2" fmla="*/ 602243 w 602243"/>
              <a:gd name="connsiteY2" fmla="*/ 498763 h 498763"/>
              <a:gd name="connsiteX3" fmla="*/ 0 w 602243"/>
              <a:gd name="connsiteY3" fmla="*/ 498763 h 498763"/>
              <a:gd name="connsiteX0" fmla="*/ 0 w 493184"/>
              <a:gd name="connsiteY0" fmla="*/ 498763 h 498763"/>
              <a:gd name="connsiteX1" fmla="*/ 301122 w 493184"/>
              <a:gd name="connsiteY1" fmla="*/ 0 h 498763"/>
              <a:gd name="connsiteX2" fmla="*/ 493184 w 493184"/>
              <a:gd name="connsiteY2" fmla="*/ 464727 h 498763"/>
              <a:gd name="connsiteX3" fmla="*/ 0 w 493184"/>
              <a:gd name="connsiteY3" fmla="*/ 498763 h 498763"/>
              <a:gd name="connsiteX0" fmla="*/ 0 w 460290"/>
              <a:gd name="connsiteY0" fmla="*/ 498763 h 498763"/>
              <a:gd name="connsiteX1" fmla="*/ 301122 w 460290"/>
              <a:gd name="connsiteY1" fmla="*/ 0 h 498763"/>
              <a:gd name="connsiteX2" fmla="*/ 460290 w 460290"/>
              <a:gd name="connsiteY2" fmla="*/ 412221 h 498763"/>
              <a:gd name="connsiteX3" fmla="*/ 0 w 460290"/>
              <a:gd name="connsiteY3" fmla="*/ 498763 h 498763"/>
            </a:gdLst>
            <a:ahLst/>
            <a:cxnLst>
              <a:cxn ang="0">
                <a:pos x="connsiteX0" y="connsiteY0"/>
              </a:cxn>
              <a:cxn ang="0">
                <a:pos x="connsiteX1" y="connsiteY1"/>
              </a:cxn>
              <a:cxn ang="0">
                <a:pos x="connsiteX2" y="connsiteY2"/>
              </a:cxn>
              <a:cxn ang="0">
                <a:pos x="connsiteX3" y="connsiteY3"/>
              </a:cxn>
            </a:cxnLst>
            <a:rect l="l" t="t" r="r" b="b"/>
            <a:pathLst>
              <a:path w="460290" h="498763">
                <a:moveTo>
                  <a:pt x="0" y="498763"/>
                </a:moveTo>
                <a:lnTo>
                  <a:pt x="301122" y="0"/>
                </a:lnTo>
                <a:lnTo>
                  <a:pt x="460290" y="412221"/>
                </a:lnTo>
                <a:lnTo>
                  <a:pt x="0" y="49876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539525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11" name="Rectangle 10"/>
          <p:cNvSpPr/>
          <p:nvPr/>
        </p:nvSpPr>
        <p:spPr>
          <a:xfrm flipV="1">
            <a:off x="0" y="0"/>
            <a:ext cx="221673"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4" name="Picture Placeholder 13"/>
          <p:cNvSpPr>
            <a:spLocks noGrp="1"/>
          </p:cNvSpPr>
          <p:nvPr>
            <p:ph type="pic" sz="quarter" idx="10"/>
          </p:nvPr>
        </p:nvSpPr>
        <p:spPr>
          <a:xfrm>
            <a:off x="6100763" y="0"/>
            <a:ext cx="6115050" cy="6858000"/>
          </a:xfrm>
        </p:spPr>
        <p:txBody>
          <a:bodyPr/>
          <a:lstStyle/>
          <a:p>
            <a:r>
              <a:rPr lang="en-US"/>
              <a:t>Click icon to add picture</a:t>
            </a:r>
            <a:endParaRPr lang="en-US" dirty="0"/>
          </a:p>
        </p:txBody>
      </p:sp>
      <p:sp>
        <p:nvSpPr>
          <p:cNvPr id="9" name="Title 1"/>
          <p:cNvSpPr>
            <a:spLocks noGrp="1"/>
          </p:cNvSpPr>
          <p:nvPr>
            <p:ph type="title"/>
          </p:nvPr>
        </p:nvSpPr>
        <p:spPr>
          <a:xfrm>
            <a:off x="825500" y="685800"/>
            <a:ext cx="5172075" cy="830788"/>
          </a:xfrm>
        </p:spPr>
        <p:txBody>
          <a:bodyPr/>
          <a:lstStyle/>
          <a:p>
            <a:r>
              <a:rPr lang="en-US" b="1">
                <a:latin typeface="+mn-lt"/>
              </a:rPr>
              <a:t>Click to edit Master title style</a:t>
            </a:r>
            <a:endParaRPr lang="en-US" b="1" dirty="0">
              <a:latin typeface="+mn-lt"/>
            </a:endParaRPr>
          </a:p>
        </p:txBody>
      </p:sp>
      <p:sp>
        <p:nvSpPr>
          <p:cNvPr id="10" name="Text Placeholder 2"/>
          <p:cNvSpPr>
            <a:spLocks noGrp="1"/>
          </p:cNvSpPr>
          <p:nvPr>
            <p:ph type="body" idx="1"/>
          </p:nvPr>
        </p:nvSpPr>
        <p:spPr>
          <a:xfrm>
            <a:off x="839788" y="1545695"/>
            <a:ext cx="5157787" cy="823912"/>
          </a:xfrm>
        </p:spPr>
        <p:txBody>
          <a:bodyPr/>
          <a:lstStyle>
            <a:lvl1pPr>
              <a:defRPr>
                <a:solidFill>
                  <a:srgbClr val="00B0F0"/>
                </a:solidFill>
              </a:defRPr>
            </a:lvl1pPr>
          </a:lstStyle>
          <a:p>
            <a:pPr lvl="0"/>
            <a:r>
              <a:rPr lang="en-US">
                <a:solidFill>
                  <a:srgbClr val="00B0F0"/>
                </a:solidFill>
              </a:rPr>
              <a:t>Edit Master text styles</a:t>
            </a:r>
          </a:p>
        </p:txBody>
      </p:sp>
      <p:sp>
        <p:nvSpPr>
          <p:cNvPr id="16" name="Text Placeholder 15"/>
          <p:cNvSpPr>
            <a:spLocks noGrp="1"/>
          </p:cNvSpPr>
          <p:nvPr>
            <p:ph type="body" sz="quarter" idx="11"/>
          </p:nvPr>
        </p:nvSpPr>
        <p:spPr>
          <a:xfrm>
            <a:off x="6905369" y="5280201"/>
            <a:ext cx="5300663" cy="990600"/>
          </a:xfrm>
          <a:solidFill>
            <a:schemeClr val="bg1"/>
          </a:solidFill>
        </p:spPr>
        <p:txBody>
          <a:bodyPr anchor="ctr">
            <a:normAutofit/>
          </a:bodyPr>
          <a:lstStyle>
            <a:lvl1pPr>
              <a:defRPr sz="1400" i="1">
                <a:solidFill>
                  <a:schemeClr val="tx1">
                    <a:lumMod val="65000"/>
                    <a:lumOff val="35000"/>
                  </a:schemeClr>
                </a:solidFill>
              </a:defRPr>
            </a:lvl1pPr>
          </a:lstStyle>
          <a:p>
            <a:pPr lvl="0"/>
            <a:r>
              <a:rPr lang="en-US"/>
              <a:t>Edit Master text styles</a:t>
            </a:r>
          </a:p>
        </p:txBody>
      </p:sp>
      <p:sp>
        <p:nvSpPr>
          <p:cNvPr id="18" name="Text Placeholder 17"/>
          <p:cNvSpPr>
            <a:spLocks noGrp="1"/>
          </p:cNvSpPr>
          <p:nvPr>
            <p:ph type="body" sz="quarter" idx="12"/>
          </p:nvPr>
        </p:nvSpPr>
        <p:spPr>
          <a:xfrm>
            <a:off x="825500" y="2398714"/>
            <a:ext cx="5172075" cy="3900487"/>
          </a:xfrm>
        </p:spPr>
        <p:txBody>
          <a:bodyPr>
            <a:normAutofit/>
          </a:bodyPr>
          <a:lstStyle>
            <a:lvl1pPr>
              <a:lnSpc>
                <a:spcPct val="100000"/>
              </a:lnSpc>
              <a:defRPr sz="1900"/>
            </a:lvl1pPr>
          </a:lstStyle>
          <a:p>
            <a:pPr lvl="0"/>
            <a:r>
              <a:rPr lang="en-US"/>
              <a:t>Edit Master text styles</a:t>
            </a:r>
          </a:p>
        </p:txBody>
      </p:sp>
      <p:sp>
        <p:nvSpPr>
          <p:cNvPr id="21" name="Footer Placeholder 4"/>
          <p:cNvSpPr>
            <a:spLocks noGrp="1"/>
          </p:cNvSpPr>
          <p:nvPr>
            <p:ph type="ftr" sz="quarter" idx="13"/>
          </p:nvPr>
        </p:nvSpPr>
        <p:spPr>
          <a:xfrm>
            <a:off x="1443034" y="6431138"/>
            <a:ext cx="4454524" cy="365125"/>
          </a:xfrm>
        </p:spPr>
        <p:txBody>
          <a:bodyPr/>
          <a:lstStyle>
            <a:lvl1pPr algn="l">
              <a:defRPr/>
            </a:lvl1pPr>
          </a:lstStyle>
          <a:p>
            <a:r>
              <a:rPr lang="en-US"/>
              <a:t>Exploring Wind - 1/23/17 - ©The NEED Project </a:t>
            </a:r>
          </a:p>
        </p:txBody>
      </p:sp>
      <p:sp>
        <p:nvSpPr>
          <p:cNvPr id="22" name="Rectangle 21"/>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4"/>
          <p:cNvSpPr/>
          <p:nvPr/>
        </p:nvSpPr>
        <p:spPr>
          <a:xfrm rot="19717887">
            <a:off x="-69073" y="827174"/>
            <a:ext cx="460290" cy="498763"/>
          </a:xfrm>
          <a:custGeom>
            <a:avLst/>
            <a:gdLst>
              <a:gd name="connsiteX0" fmla="*/ 0 w 602243"/>
              <a:gd name="connsiteY0" fmla="*/ 498763 h 498763"/>
              <a:gd name="connsiteX1" fmla="*/ 301122 w 602243"/>
              <a:gd name="connsiteY1" fmla="*/ 0 h 498763"/>
              <a:gd name="connsiteX2" fmla="*/ 602243 w 602243"/>
              <a:gd name="connsiteY2" fmla="*/ 498763 h 498763"/>
              <a:gd name="connsiteX3" fmla="*/ 0 w 602243"/>
              <a:gd name="connsiteY3" fmla="*/ 498763 h 498763"/>
              <a:gd name="connsiteX0" fmla="*/ 0 w 493184"/>
              <a:gd name="connsiteY0" fmla="*/ 498763 h 498763"/>
              <a:gd name="connsiteX1" fmla="*/ 301122 w 493184"/>
              <a:gd name="connsiteY1" fmla="*/ 0 h 498763"/>
              <a:gd name="connsiteX2" fmla="*/ 493184 w 493184"/>
              <a:gd name="connsiteY2" fmla="*/ 464727 h 498763"/>
              <a:gd name="connsiteX3" fmla="*/ 0 w 493184"/>
              <a:gd name="connsiteY3" fmla="*/ 498763 h 498763"/>
              <a:gd name="connsiteX0" fmla="*/ 0 w 460290"/>
              <a:gd name="connsiteY0" fmla="*/ 498763 h 498763"/>
              <a:gd name="connsiteX1" fmla="*/ 301122 w 460290"/>
              <a:gd name="connsiteY1" fmla="*/ 0 h 498763"/>
              <a:gd name="connsiteX2" fmla="*/ 460290 w 460290"/>
              <a:gd name="connsiteY2" fmla="*/ 412221 h 498763"/>
              <a:gd name="connsiteX3" fmla="*/ 0 w 460290"/>
              <a:gd name="connsiteY3" fmla="*/ 498763 h 498763"/>
            </a:gdLst>
            <a:ahLst/>
            <a:cxnLst>
              <a:cxn ang="0">
                <a:pos x="connsiteX0" y="connsiteY0"/>
              </a:cxn>
              <a:cxn ang="0">
                <a:pos x="connsiteX1" y="connsiteY1"/>
              </a:cxn>
              <a:cxn ang="0">
                <a:pos x="connsiteX2" y="connsiteY2"/>
              </a:cxn>
              <a:cxn ang="0">
                <a:pos x="connsiteX3" y="connsiteY3"/>
              </a:cxn>
            </a:cxnLst>
            <a:rect l="l" t="t" r="r" b="b"/>
            <a:pathLst>
              <a:path w="460290" h="498763">
                <a:moveTo>
                  <a:pt x="0" y="498763"/>
                </a:moveTo>
                <a:lnTo>
                  <a:pt x="301122" y="0"/>
                </a:lnTo>
                <a:lnTo>
                  <a:pt x="460290" y="412221"/>
                </a:lnTo>
                <a:lnTo>
                  <a:pt x="0" y="49876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74347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Image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21622" cy="775053"/>
          </a:xfrm>
        </p:spPr>
        <p:txBody>
          <a:bodyPr/>
          <a:lstStyle>
            <a:lvl1pPr algn="ctr">
              <a:defRPr>
                <a:solidFill>
                  <a:srgbClr val="00B0F0"/>
                </a:solidFill>
              </a:defRPr>
            </a:lvl1pPr>
          </a:lstStyle>
          <a:p>
            <a:r>
              <a:rPr lang="en-US"/>
              <a:t>Click to edit Master title style</a:t>
            </a:r>
            <a:endParaRPr lang="en-US" dirty="0"/>
          </a:p>
        </p:txBody>
      </p:sp>
      <p:sp>
        <p:nvSpPr>
          <p:cNvPr id="3" name="Picture Placeholder 9"/>
          <p:cNvSpPr>
            <a:spLocks noGrp="1"/>
          </p:cNvSpPr>
          <p:nvPr>
            <p:ph type="pic" sz="quarter" idx="14"/>
          </p:nvPr>
        </p:nvSpPr>
        <p:spPr>
          <a:xfrm>
            <a:off x="1594557" y="1207908"/>
            <a:ext cx="4332185" cy="2541882"/>
          </a:xfrm>
        </p:spPr>
        <p:txBody>
          <a:bodyPr/>
          <a:lstStyle/>
          <a:p>
            <a:r>
              <a:rPr lang="en-US"/>
              <a:t>Click icon to add picture</a:t>
            </a:r>
          </a:p>
        </p:txBody>
      </p:sp>
      <p:sp>
        <p:nvSpPr>
          <p:cNvPr id="4" name="Picture Placeholder 9"/>
          <p:cNvSpPr>
            <a:spLocks noGrp="1"/>
          </p:cNvSpPr>
          <p:nvPr>
            <p:ph type="pic" sz="quarter" idx="15"/>
          </p:nvPr>
        </p:nvSpPr>
        <p:spPr>
          <a:xfrm>
            <a:off x="6050843" y="1207908"/>
            <a:ext cx="4357513" cy="2541882"/>
          </a:xfrm>
        </p:spPr>
        <p:txBody>
          <a:bodyPr/>
          <a:lstStyle/>
          <a:p>
            <a:r>
              <a:rPr lang="en-US"/>
              <a:t>Click icon to add picture</a:t>
            </a:r>
          </a:p>
        </p:txBody>
      </p:sp>
      <p:sp>
        <p:nvSpPr>
          <p:cNvPr id="5" name="Picture Placeholder 9"/>
          <p:cNvSpPr>
            <a:spLocks noGrp="1"/>
          </p:cNvSpPr>
          <p:nvPr>
            <p:ph type="pic" sz="quarter" idx="16"/>
          </p:nvPr>
        </p:nvSpPr>
        <p:spPr>
          <a:xfrm>
            <a:off x="3804354" y="3872085"/>
            <a:ext cx="4425246" cy="2561638"/>
          </a:xfrm>
        </p:spPr>
        <p:txBody>
          <a:bodyPr/>
          <a:lstStyle/>
          <a:p>
            <a:r>
              <a:rPr lang="en-US"/>
              <a:t>Click icon to add picture</a:t>
            </a:r>
          </a:p>
        </p:txBody>
      </p:sp>
      <p:sp>
        <p:nvSpPr>
          <p:cNvPr id="6" name="Footer Placeholder 4"/>
          <p:cNvSpPr>
            <a:spLocks noGrp="1"/>
          </p:cNvSpPr>
          <p:nvPr>
            <p:ph type="ftr" sz="quarter" idx="13"/>
          </p:nvPr>
        </p:nvSpPr>
        <p:spPr>
          <a:xfrm>
            <a:off x="1443034" y="6431138"/>
            <a:ext cx="2999146" cy="365125"/>
          </a:xfrm>
        </p:spPr>
        <p:txBody>
          <a:bodyPr/>
          <a:lstStyle>
            <a:lvl1pPr algn="l">
              <a:defRPr/>
            </a:lvl1pPr>
          </a:lstStyle>
          <a:p>
            <a:r>
              <a:rPr lang="en-US"/>
              <a:t>Exploring Wind - 1/23/17 - ©The NEED Project </a:t>
            </a:r>
          </a:p>
        </p:txBody>
      </p:sp>
      <p:sp>
        <p:nvSpPr>
          <p:cNvPr id="7" name="Rectangle 6"/>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42180" y="6557961"/>
            <a:ext cx="7930442" cy="1428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p:cNvSpPr>
            <a:spLocks noGrp="1"/>
          </p:cNvSpPr>
          <p:nvPr>
            <p:ph type="body" sz="quarter" idx="17" hasCustomPrompt="1"/>
          </p:nvPr>
        </p:nvSpPr>
        <p:spPr>
          <a:xfrm>
            <a:off x="8578850" y="4187650"/>
            <a:ext cx="3184525" cy="1964795"/>
          </a:xfrm>
        </p:spPr>
        <p:txBody>
          <a:bodyPr>
            <a:normAutofit/>
          </a:bodyPr>
          <a:lstStyle>
            <a:lvl1pPr>
              <a:defRPr sz="2000" b="1" i="1">
                <a:solidFill>
                  <a:srgbClr val="00B0F0"/>
                </a:solidFill>
              </a:defRPr>
            </a:lvl1pPr>
          </a:lstStyle>
          <a:p>
            <a:pPr lvl="0"/>
            <a:r>
              <a:rPr lang="en-US" dirty="0"/>
              <a:t>Subtitle goes here</a:t>
            </a:r>
          </a:p>
        </p:txBody>
      </p:sp>
    </p:spTree>
    <p:extLst>
      <p:ext uri="{BB962C8B-B14F-4D97-AF65-F5344CB8AC3E}">
        <p14:creationId xmlns:p14="http://schemas.microsoft.com/office/powerpoint/2010/main" xmlns="" val="2123295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21622" cy="775053"/>
          </a:xfrm>
        </p:spPr>
        <p:txBody>
          <a:bodyPr/>
          <a:lstStyle>
            <a:lvl1pPr algn="ctr">
              <a:defRPr>
                <a:solidFill>
                  <a:srgbClr val="00B0F0"/>
                </a:solidFill>
              </a:defRPr>
            </a:lvl1pPr>
          </a:lstStyle>
          <a:p>
            <a:r>
              <a:rPr lang="en-US"/>
              <a:t>Click to edit Master title style</a:t>
            </a:r>
            <a:endParaRPr lang="en-US" dirty="0"/>
          </a:p>
        </p:txBody>
      </p:sp>
      <p:sp>
        <p:nvSpPr>
          <p:cNvPr id="3" name="Picture Placeholder 9"/>
          <p:cNvSpPr>
            <a:spLocks noGrp="1"/>
          </p:cNvSpPr>
          <p:nvPr>
            <p:ph type="pic" sz="quarter" idx="14"/>
          </p:nvPr>
        </p:nvSpPr>
        <p:spPr>
          <a:xfrm>
            <a:off x="838200" y="1207908"/>
            <a:ext cx="5348111" cy="5034848"/>
          </a:xfrm>
        </p:spPr>
        <p:txBody>
          <a:bodyPr/>
          <a:lstStyle/>
          <a:p>
            <a:r>
              <a:rPr lang="en-US"/>
              <a:t>Click icon to add picture</a:t>
            </a:r>
          </a:p>
        </p:txBody>
      </p:sp>
      <p:sp>
        <p:nvSpPr>
          <p:cNvPr id="4" name="Picture Placeholder 9"/>
          <p:cNvSpPr>
            <a:spLocks noGrp="1"/>
          </p:cNvSpPr>
          <p:nvPr>
            <p:ph type="pic" sz="quarter" idx="15"/>
          </p:nvPr>
        </p:nvSpPr>
        <p:spPr>
          <a:xfrm>
            <a:off x="6299201" y="1207908"/>
            <a:ext cx="5260622" cy="5034848"/>
          </a:xfrm>
        </p:spPr>
        <p:txBody>
          <a:bodyPr/>
          <a:lstStyle/>
          <a:p>
            <a:r>
              <a:rPr lang="en-US"/>
              <a:t>Click icon to add picture</a:t>
            </a:r>
          </a:p>
        </p:txBody>
      </p:sp>
      <p:sp>
        <p:nvSpPr>
          <p:cNvPr id="6" name="Footer Placeholder 4"/>
          <p:cNvSpPr>
            <a:spLocks noGrp="1"/>
          </p:cNvSpPr>
          <p:nvPr>
            <p:ph type="ftr" sz="quarter" idx="13"/>
          </p:nvPr>
        </p:nvSpPr>
        <p:spPr>
          <a:xfrm>
            <a:off x="1443034" y="6431138"/>
            <a:ext cx="2999146" cy="365125"/>
          </a:xfrm>
        </p:spPr>
        <p:txBody>
          <a:bodyPr/>
          <a:lstStyle>
            <a:lvl1pPr algn="l">
              <a:defRPr/>
            </a:lvl1pPr>
          </a:lstStyle>
          <a:p>
            <a:r>
              <a:rPr lang="en-US"/>
              <a:t>Exploring Wind - 1/23/17 - ©The NEED Project </a:t>
            </a:r>
          </a:p>
        </p:txBody>
      </p:sp>
      <p:sp>
        <p:nvSpPr>
          <p:cNvPr id="7" name="Rectangle 6"/>
          <p:cNvSpPr/>
          <p:nvPr/>
        </p:nvSpPr>
        <p:spPr>
          <a:xfrm>
            <a:off x="0" y="6557962"/>
            <a:ext cx="1428750" cy="14287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42180" y="6557961"/>
            <a:ext cx="7930442" cy="1428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5"/>
          <p:cNvSpPr>
            <a:spLocks noGrp="1"/>
          </p:cNvSpPr>
          <p:nvPr>
            <p:ph type="body" sz="quarter" idx="11" hasCustomPrompt="1"/>
          </p:nvPr>
        </p:nvSpPr>
        <p:spPr>
          <a:xfrm>
            <a:off x="6891515" y="5472114"/>
            <a:ext cx="4668308" cy="533577"/>
          </a:xfrm>
          <a:solidFill>
            <a:schemeClr val="bg1"/>
          </a:solidFill>
        </p:spPr>
        <p:txBody>
          <a:bodyPr>
            <a:normAutofit/>
          </a:bodyPr>
          <a:lstStyle>
            <a:lvl1pPr>
              <a:defRPr sz="1400" i="1">
                <a:solidFill>
                  <a:schemeClr val="tx1">
                    <a:lumMod val="65000"/>
                    <a:lumOff val="35000"/>
                  </a:schemeClr>
                </a:solidFill>
              </a:defRPr>
            </a:lvl1pPr>
          </a:lstStyle>
          <a:p>
            <a:pPr lvl="0"/>
            <a:r>
              <a:rPr lang="en-US" dirty="0"/>
              <a:t>Add Subtitle or Photo Credit</a:t>
            </a:r>
          </a:p>
        </p:txBody>
      </p:sp>
    </p:spTree>
    <p:extLst>
      <p:ext uri="{BB962C8B-B14F-4D97-AF65-F5344CB8AC3E}">
        <p14:creationId xmlns:p14="http://schemas.microsoft.com/office/powerpoint/2010/main" xmlns="" val="1744097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Exploring Wind - 1/23/17 - ©The NEED Project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02D9E2-D110-41AE-B024-23283E07A50E}" type="slidenum">
              <a:rPr lang="en-US" smtClean="0"/>
              <a:pPr/>
              <a:t>‹#›</a:t>
            </a:fld>
            <a:endParaRPr lang="en-US"/>
          </a:p>
        </p:txBody>
      </p:sp>
    </p:spTree>
    <p:extLst>
      <p:ext uri="{BB962C8B-B14F-4D97-AF65-F5344CB8AC3E}">
        <p14:creationId xmlns:p14="http://schemas.microsoft.com/office/powerpoint/2010/main" xmlns="" val="27557310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dt="0"/>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3.jpeg"/><Relationship Id="rId18" Type="http://schemas.openxmlformats.org/officeDocument/2006/relationships/image" Target="../media/image16.jpeg"/><Relationship Id="rId3" Type="http://schemas.openxmlformats.org/officeDocument/2006/relationships/hyperlink" Target="http://commons.wikimedia.org/wiki/Image:ISS_after_STS-117_in_June_2007.jpg" TargetMode="External"/><Relationship Id="rId21" Type="http://schemas.openxmlformats.org/officeDocument/2006/relationships/image" Target="../media/image18.jpeg"/><Relationship Id="rId7" Type="http://schemas.openxmlformats.org/officeDocument/2006/relationships/hyperlink" Target="http://images.google.com/imgres?imgurl=http://www.easternct.edu/depts/sustainenergy/education/pictures/solar.jpg&amp;imgrefurl=http://www.rightwingnews.com/mt331/2007/02/a_miniinterview_with_dennis_av.php?comments=show&amp;h=499&amp;w=400&amp;sz=53&amp;hl=en&amp;start=201&amp;tbnid=fyTFypqsysPpgM:&amp;tbnh=130&amp;tbnw=104&amp;prev=/images?q=solar+power&amp;start=200&amp;gbv=2&amp;ndsp=20&amp;svnum=10&amp;hl=en&amp;sa=N" TargetMode="External"/><Relationship Id="rId12" Type="http://schemas.openxmlformats.org/officeDocument/2006/relationships/hyperlink" Target="http://images.google.com/imgres?imgurl=http://www.originenergy.com.au/files/ClydeHydroPowerStation_update3.jpg&amp;imgrefurl=http://www.originenergy.com.au/corporateimages/&amp;h=2113&amp;w=2107&amp;sz=4741&amp;hl=en&amp;start=1&amp;um=1&amp;tbnid=NOTSAiD3xMEB0M:&amp;tbnh=150&amp;tbnw=150&amp;prev=/images?q=hydro+power&amp;svnum=10&amp;um=1&amp;hl=en&amp;sa=G" TargetMode="External"/><Relationship Id="rId17" Type="http://schemas.openxmlformats.org/officeDocument/2006/relationships/image" Target="../media/image15.jpeg"/><Relationship Id="rId25" Type="http://schemas.openxmlformats.org/officeDocument/2006/relationships/image" Target="../media/image20.jpeg"/><Relationship Id="rId2" Type="http://schemas.openxmlformats.org/officeDocument/2006/relationships/image" Target="../media/image7.jpeg"/><Relationship Id="rId16" Type="http://schemas.openxmlformats.org/officeDocument/2006/relationships/hyperlink" Target="http://images.google.com/imgres?imgurl=http://www.txucorp.com/responsibility/education/generation/images/hydr_pow.gif&amp;imgrefurl=http://www.txucorp.com/responsibility/education/generation/hydroelectric.aspx&amp;h=289&amp;w=387&amp;sz=13&amp;hl=en&amp;start=4&amp;tbnid=V3kTKUNmEZoVrM:&amp;tbnh=92&amp;tbnw=123&amp;prev=/images?q=hydro+power+plants&amp;gbv=2&amp;svnum=10&amp;hl=en" TargetMode="External"/><Relationship Id="rId20" Type="http://schemas.openxmlformats.org/officeDocument/2006/relationships/hyperlink" Target="http://images.google.com/imgres?imgurl=http://static.flickr.com/97/231158698_b6545c480c.jpg&amp;imgrefurl=http://sustainabledesignupdate.com/?m=200609&amp;h=459&amp;w=500&amp;sz=85&amp;hl=en&amp;start=31&amp;um=1&amp;tbnid=zS2Q2hAgWqUUcM:&amp;tbnh=119&amp;tbnw=130&amp;prev=/images?q=home+hydro+power&amp;start=20&amp;ndsp=20&amp;svnum=10&amp;um=1&amp;hl=en&amp;sa=N" TargetMode="External"/><Relationship Id="rId1" Type="http://schemas.openxmlformats.org/officeDocument/2006/relationships/slideLayout" Target="../slideLayouts/slideLayout12.xml"/><Relationship Id="rId6" Type="http://schemas.openxmlformats.org/officeDocument/2006/relationships/image" Target="../media/image9.jpeg"/><Relationship Id="rId11" Type="http://schemas.openxmlformats.org/officeDocument/2006/relationships/image" Target="../media/image12.jpeg"/><Relationship Id="rId24" Type="http://schemas.openxmlformats.org/officeDocument/2006/relationships/hyperlink" Target="http://images.google.com/imgres?imgurl=http://www.eventhorizonsolar.com/images/00EHlogo.jpg&amp;imgrefurl=http://www.eventhorizonsolar.com/&amp;h=603&amp;w=600&amp;sz=51&amp;hl=en&amp;start=512&amp;tbnid=Uh9Q6uBeFED16M:&amp;tbnh=135&amp;tbnw=134&amp;prev=/images?q=solar+power&amp;start=500&amp;gbv=2&amp;ndsp=20&amp;svnum=10&amp;hl=en&amp;sa=N" TargetMode="External"/><Relationship Id="rId5" Type="http://schemas.openxmlformats.org/officeDocument/2006/relationships/hyperlink" Target="http://images.google.com/imgres?imgurl=http://www.speedace.info/solar_cars/solar_car_images/Solar_Wing_front_Japanese_electric_powered_car.jpg&amp;imgrefurl=http://www.speedace.info/solar_cars.htm&amp;h=493&amp;w=753&amp;sz=32&amp;hl=en&amp;start=66&amp;tbnid=K2zq0axfOFVWtM:&amp;tbnh=93&amp;tbnw=142&amp;prev=/images?q=solar+power&amp;start=60&amp;gbv=2&amp;ndsp=20&amp;svnum=10&amp;hl=en&amp;sa=N" TargetMode="External"/><Relationship Id="rId15" Type="http://schemas.openxmlformats.org/officeDocument/2006/relationships/image" Target="../media/image14.jpeg"/><Relationship Id="rId23" Type="http://schemas.openxmlformats.org/officeDocument/2006/relationships/image" Target="../media/image19.jpeg"/><Relationship Id="rId10" Type="http://schemas.openxmlformats.org/officeDocument/2006/relationships/image" Target="../media/image11.jpeg"/><Relationship Id="rId19" Type="http://schemas.openxmlformats.org/officeDocument/2006/relationships/image" Target="../media/image17.jpeg"/><Relationship Id="rId4" Type="http://schemas.openxmlformats.org/officeDocument/2006/relationships/image" Target="../media/image8.jpeg"/><Relationship Id="rId9" Type="http://schemas.openxmlformats.org/officeDocument/2006/relationships/hyperlink" Target="http://images.google.com/imgres?imgurl=http://upload.wikimedia.org/wikipedia/commons/4/4c/Helios_in_flight.jpg&amp;imgrefurl=http://commons.wikimedia.org/wiki/Image:Helios_in_flight.jpg&amp;h=1974&amp;w=3000&amp;sz=3885&amp;hl=en&amp;start=285&amp;tbnid=w7p8IzsHmzgcpM:&amp;tbnh=99&amp;tbnw=150&amp;prev=/images?q=solar+power&amp;start=280&amp;gbv=2&amp;ndsp=20&amp;svnum=10&amp;hl=en&amp;sa=N" TargetMode="External"/><Relationship Id="rId14" Type="http://schemas.openxmlformats.org/officeDocument/2006/relationships/hyperlink" Target="http://images.google.com/imgres?imgurl=http://upload.wikimedia.org/wikipedia/commons/thumb/d/d9/Peltonturbine-1.jpg/440px-Peltonturbine-1.jpg&amp;imgrefurl=http://commons.wikimedia.org/wiki/Image:Peltonturbine-1.jpg&amp;h=600&amp;w=440&amp;sz=59&amp;hl=en&amp;start=267&amp;um=1&amp;tbnid=6COiGWkERrRmiM:&amp;tbnh=135&amp;tbnw=99&amp;prev=/images?q=hydro+power&amp;start=260&amp;ndsp=20&amp;svnum=10&amp;um=1&amp;hl=en&amp;sa=N" TargetMode="External"/><Relationship Id="rId22" Type="http://schemas.openxmlformats.org/officeDocument/2006/relationships/hyperlink" Target="http://images.google.com/imgres?imgurl=http://www.cenergia.org.pe/Img/Eolica1.jpg&amp;imgrefurl=http://www.cenergia.org.pe/eng/actionf.htm&amp;h=288&amp;w=300&amp;sz=26&amp;hl=en&amp;start=316&amp;um=1&amp;tbnid=lxssQxppx9Nl4M:&amp;tbnh=111&amp;tbnw=116&amp;prev=/images?q=hydro+power&amp;start=300&amp;ndsp=20&amp;svnum=10&amp;um=1&amp;hl=en&amp;sa=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8.png"/><Relationship Id="rId7" Type="http://schemas.openxmlformats.org/officeDocument/2006/relationships/image" Target="../media/image77.png"/><Relationship Id="rId12" Type="http://schemas.openxmlformats.org/officeDocument/2006/relationships/image" Target="../media/image84.png"/><Relationship Id="rId2" Type="http://schemas.openxmlformats.org/officeDocument/2006/relationships/notesSlide" Target="../notesSlides/notesSlide10.xml"/><Relationship Id="rId16" Type="http://schemas.openxmlformats.org/officeDocument/2006/relationships/image" Target="../media/image88.png"/><Relationship Id="rId1" Type="http://schemas.openxmlformats.org/officeDocument/2006/relationships/slideLayout" Target="../slideLayouts/slideLayout13.xml"/><Relationship Id="rId6" Type="http://schemas.openxmlformats.org/officeDocument/2006/relationships/image" Target="../media/image76.png"/><Relationship Id="rId11" Type="http://schemas.openxmlformats.org/officeDocument/2006/relationships/image" Target="../media/image83.png"/><Relationship Id="rId5" Type="http://schemas.openxmlformats.org/officeDocument/2006/relationships/image" Target="../media/image75.png"/><Relationship Id="rId15" Type="http://schemas.openxmlformats.org/officeDocument/2006/relationships/image" Target="../media/image87.png"/><Relationship Id="rId10" Type="http://schemas.openxmlformats.org/officeDocument/2006/relationships/image" Target="../media/image82.png"/><Relationship Id="rId4" Type="http://schemas.openxmlformats.org/officeDocument/2006/relationships/image" Target="../media/image79.png"/><Relationship Id="rId9" Type="http://schemas.openxmlformats.org/officeDocument/2006/relationships/image" Target="../media/image81.png"/><Relationship Id="rId14" Type="http://schemas.openxmlformats.org/officeDocument/2006/relationships/image" Target="../media/image86.png"/></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0.jpe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http://www.unep.or.kr/highlight/energy/wind/image/aflift.gif" TargetMode="External"/><Relationship Id="rId5" Type="http://schemas.openxmlformats.org/officeDocument/2006/relationships/image" Target="../media/image30.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Date Placeholder 1"/>
          <p:cNvSpPr>
            <a:spLocks noGrp="1"/>
          </p:cNvSpPr>
          <p:nvPr>
            <p:ph type="dt" sz="quarter" idx="4294967295"/>
          </p:nvPr>
        </p:nvSpPr>
        <p:spPr>
          <a:xfrm>
            <a:off x="609600" y="6532563"/>
            <a:ext cx="2844800" cy="188912"/>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en-US" smtClean="0"/>
              <a:t>Ken Youssefi</a:t>
            </a:r>
          </a:p>
        </p:txBody>
      </p:sp>
      <p:sp>
        <p:nvSpPr>
          <p:cNvPr id="2051" name="Footer Placeholder 2"/>
          <p:cNvSpPr>
            <a:spLocks noGrp="1"/>
          </p:cNvSpPr>
          <p:nvPr>
            <p:ph type="ftr" sz="quarter" idx="4294967295"/>
          </p:nvPr>
        </p:nvSpPr>
        <p:spPr>
          <a:xfrm>
            <a:off x="4165600" y="6492875"/>
            <a:ext cx="3860800" cy="2286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r>
              <a:rPr lang="en-US" smtClean="0"/>
              <a:t>Engineering 10, SJSU</a:t>
            </a:r>
          </a:p>
        </p:txBody>
      </p:sp>
      <p:sp>
        <p:nvSpPr>
          <p:cNvPr id="2052" name="Slide Number Placeholder 3"/>
          <p:cNvSpPr>
            <a:spLocks noGrp="1"/>
          </p:cNvSpPr>
          <p:nvPr>
            <p:ph type="sldNum" sz="quarter" idx="4294967295"/>
          </p:nvPr>
        </p:nvSpPr>
        <p:spPr>
          <a:xfrm>
            <a:off x="8737600" y="6480175"/>
            <a:ext cx="2844800" cy="241300"/>
          </a:xfrm>
          <a:prstGeom prst="rect">
            <a:avLst/>
          </a:prstGeom>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16FFEDAD-6B17-412F-98BE-2FC24882D241}" type="slidenum">
              <a:rPr lang="en-US" smtClean="0"/>
              <a:pPr eaLnBrk="1" hangingPunct="1">
                <a:defRPr/>
              </a:pPr>
              <a:t>1</a:t>
            </a:fld>
            <a:endParaRPr lang="en-US" smtClean="0"/>
          </a:p>
        </p:txBody>
      </p:sp>
      <p:sp>
        <p:nvSpPr>
          <p:cNvPr id="2053" name="Text Box 4"/>
          <p:cNvSpPr txBox="1">
            <a:spLocks noChangeArrowheads="1"/>
          </p:cNvSpPr>
          <p:nvPr/>
        </p:nvSpPr>
        <p:spPr bwMode="auto">
          <a:xfrm>
            <a:off x="2230967" y="52389"/>
            <a:ext cx="8534400" cy="579437"/>
          </a:xfrm>
          <a:prstGeom prst="rect">
            <a:avLst/>
          </a:prstGeom>
          <a:noFill/>
          <a:ln w="9525">
            <a:noFill/>
            <a:miter lim="800000"/>
            <a:headEnd/>
            <a:tailEnd/>
          </a:ln>
        </p:spPr>
        <p:txBody>
          <a:bodyPr>
            <a:spAutoFit/>
          </a:bodyPr>
          <a:lstStyle/>
          <a:p>
            <a:pPr eaLnBrk="0" hangingPunct="0">
              <a:spcBef>
                <a:spcPct val="50000"/>
              </a:spcBef>
            </a:pPr>
            <a:r>
              <a:rPr lang="en-US" sz="3200" b="1" i="1">
                <a:solidFill>
                  <a:srgbClr val="FF9900"/>
                </a:solidFill>
              </a:rPr>
              <a:t>Alternative Sources of Energy</a:t>
            </a:r>
          </a:p>
        </p:txBody>
      </p:sp>
      <p:pic>
        <p:nvPicPr>
          <p:cNvPr id="2054" name="Picture 13" descr="Solar expert HelioVolt gets $77 million"/>
          <p:cNvPicPr>
            <a:picLocks noChangeAspect="1" noChangeArrowheads="1"/>
          </p:cNvPicPr>
          <p:nvPr/>
        </p:nvPicPr>
        <p:blipFill>
          <a:blip r:embed="rId2" cstate="print"/>
          <a:srcRect/>
          <a:stretch>
            <a:fillRect/>
          </a:stretch>
        </p:blipFill>
        <p:spPr bwMode="auto">
          <a:xfrm>
            <a:off x="9097434" y="3216275"/>
            <a:ext cx="2821517" cy="1587500"/>
          </a:xfrm>
          <a:prstGeom prst="rect">
            <a:avLst/>
          </a:prstGeom>
          <a:noFill/>
          <a:ln w="9525">
            <a:noFill/>
            <a:miter lim="800000"/>
            <a:headEnd/>
            <a:tailEnd/>
          </a:ln>
        </p:spPr>
      </p:pic>
      <p:pic>
        <p:nvPicPr>
          <p:cNvPr id="2055" name="Picture 101" descr="120px-ISS_after_STS-117_in_June_2007">
            <a:hlinkClick r:id="rId3" tooltip="ISS after STS-117 in June 2007.jpg"/>
          </p:cNvPr>
          <p:cNvPicPr>
            <a:picLocks noChangeAspect="1" noChangeArrowheads="1"/>
          </p:cNvPicPr>
          <p:nvPr/>
        </p:nvPicPr>
        <p:blipFill>
          <a:blip r:embed="rId4" cstate="print"/>
          <a:srcRect/>
          <a:stretch>
            <a:fillRect/>
          </a:stretch>
        </p:blipFill>
        <p:spPr bwMode="auto">
          <a:xfrm>
            <a:off x="6570134" y="3154363"/>
            <a:ext cx="2637367" cy="1301750"/>
          </a:xfrm>
          <a:prstGeom prst="rect">
            <a:avLst/>
          </a:prstGeom>
          <a:noFill/>
          <a:ln w="9525">
            <a:noFill/>
            <a:miter lim="800000"/>
            <a:headEnd/>
            <a:tailEnd/>
          </a:ln>
        </p:spPr>
      </p:pic>
      <p:pic>
        <p:nvPicPr>
          <p:cNvPr id="2056" name="Picture 103" descr="Solar_Wing_front_Japanese_electric_powered_car">
            <a:hlinkClick r:id="rId5"/>
          </p:cNvPr>
          <p:cNvPicPr>
            <a:picLocks noChangeAspect="1" noChangeArrowheads="1"/>
          </p:cNvPicPr>
          <p:nvPr/>
        </p:nvPicPr>
        <p:blipFill>
          <a:blip r:embed="rId6" cstate="print"/>
          <a:srcRect/>
          <a:stretch>
            <a:fillRect/>
          </a:stretch>
        </p:blipFill>
        <p:spPr bwMode="auto">
          <a:xfrm>
            <a:off x="8066618" y="930275"/>
            <a:ext cx="2353733" cy="1155700"/>
          </a:xfrm>
          <a:prstGeom prst="rect">
            <a:avLst/>
          </a:prstGeom>
          <a:noFill/>
          <a:ln w="9525">
            <a:noFill/>
            <a:miter lim="800000"/>
            <a:headEnd/>
            <a:tailEnd/>
          </a:ln>
        </p:spPr>
      </p:pic>
      <p:pic>
        <p:nvPicPr>
          <p:cNvPr id="2057" name="Picture 104" descr="solar">
            <a:hlinkClick r:id="rId7"/>
          </p:cNvPr>
          <p:cNvPicPr>
            <a:picLocks noChangeAspect="1" noChangeArrowheads="1"/>
          </p:cNvPicPr>
          <p:nvPr/>
        </p:nvPicPr>
        <p:blipFill>
          <a:blip r:embed="rId8" cstate="print"/>
          <a:srcRect/>
          <a:stretch>
            <a:fillRect/>
          </a:stretch>
        </p:blipFill>
        <p:spPr bwMode="auto">
          <a:xfrm>
            <a:off x="10390718" y="479425"/>
            <a:ext cx="1536700" cy="1441450"/>
          </a:xfrm>
          <a:prstGeom prst="rect">
            <a:avLst/>
          </a:prstGeom>
          <a:noFill/>
          <a:ln w="9525">
            <a:noFill/>
            <a:miter lim="800000"/>
            <a:headEnd/>
            <a:tailEnd/>
          </a:ln>
        </p:spPr>
      </p:pic>
      <p:pic>
        <p:nvPicPr>
          <p:cNvPr id="2058" name="Picture 105" descr="Helios_in_flight">
            <a:hlinkClick r:id="rId9"/>
          </p:cNvPr>
          <p:cNvPicPr>
            <a:picLocks noChangeAspect="1" noChangeArrowheads="1"/>
          </p:cNvPicPr>
          <p:nvPr/>
        </p:nvPicPr>
        <p:blipFill>
          <a:blip r:embed="rId10" cstate="print"/>
          <a:srcRect/>
          <a:stretch>
            <a:fillRect/>
          </a:stretch>
        </p:blipFill>
        <p:spPr bwMode="auto">
          <a:xfrm>
            <a:off x="5930901" y="1865313"/>
            <a:ext cx="2681817" cy="1327150"/>
          </a:xfrm>
          <a:prstGeom prst="rect">
            <a:avLst/>
          </a:prstGeom>
          <a:noFill/>
          <a:ln w="9525">
            <a:noFill/>
            <a:miter lim="800000"/>
            <a:headEnd/>
            <a:tailEnd/>
          </a:ln>
        </p:spPr>
      </p:pic>
      <p:grpSp>
        <p:nvGrpSpPr>
          <p:cNvPr id="2" name="Group 110"/>
          <p:cNvGrpSpPr>
            <a:grpSpLocks/>
          </p:cNvGrpSpPr>
          <p:nvPr/>
        </p:nvGrpSpPr>
        <p:grpSpPr bwMode="auto">
          <a:xfrm>
            <a:off x="1066801" y="4125914"/>
            <a:ext cx="8422217" cy="2732087"/>
            <a:chOff x="504" y="2599"/>
            <a:chExt cx="3979" cy="1721"/>
          </a:xfrm>
        </p:grpSpPr>
        <p:pic>
          <p:nvPicPr>
            <p:cNvPr id="2068" name="Picture 48" descr="Picture of The Dalles Dam"/>
            <p:cNvPicPr>
              <a:picLocks noChangeAspect="1" noChangeArrowheads="1"/>
            </p:cNvPicPr>
            <p:nvPr/>
          </p:nvPicPr>
          <p:blipFill>
            <a:blip r:embed="rId11" cstate="print"/>
            <a:srcRect l="4666" t="4666" r="5167" b="13167"/>
            <a:stretch>
              <a:fillRect/>
            </a:stretch>
          </p:blipFill>
          <p:spPr bwMode="auto">
            <a:xfrm>
              <a:off x="1953" y="2599"/>
              <a:ext cx="1623" cy="986"/>
            </a:xfrm>
            <a:prstGeom prst="rect">
              <a:avLst/>
            </a:prstGeom>
            <a:noFill/>
            <a:ln w="9525">
              <a:noFill/>
              <a:miter lim="800000"/>
              <a:headEnd/>
              <a:tailEnd/>
            </a:ln>
          </p:spPr>
        </p:pic>
        <p:pic>
          <p:nvPicPr>
            <p:cNvPr id="2069" name="Picture 85" descr="ClydeHydroPowerStation_update3">
              <a:hlinkClick r:id="rId12"/>
            </p:cNvPr>
            <p:cNvPicPr>
              <a:picLocks noChangeAspect="1" noChangeArrowheads="1"/>
            </p:cNvPicPr>
            <p:nvPr/>
          </p:nvPicPr>
          <p:blipFill>
            <a:blip r:embed="rId13" cstate="print"/>
            <a:srcRect/>
            <a:stretch>
              <a:fillRect/>
            </a:stretch>
          </p:blipFill>
          <p:spPr bwMode="auto">
            <a:xfrm>
              <a:off x="3444" y="3281"/>
              <a:ext cx="1039" cy="1039"/>
            </a:xfrm>
            <a:prstGeom prst="rect">
              <a:avLst/>
            </a:prstGeom>
            <a:noFill/>
            <a:ln w="9525">
              <a:noFill/>
              <a:miter lim="800000"/>
              <a:headEnd/>
              <a:tailEnd/>
            </a:ln>
          </p:spPr>
        </p:pic>
        <p:pic>
          <p:nvPicPr>
            <p:cNvPr id="2070" name="Picture 91" descr="440px-Peltonturbine-1">
              <a:hlinkClick r:id="rId14"/>
            </p:cNvPr>
            <p:cNvPicPr>
              <a:picLocks noChangeAspect="1" noChangeArrowheads="1"/>
            </p:cNvPicPr>
            <p:nvPr/>
          </p:nvPicPr>
          <p:blipFill>
            <a:blip r:embed="rId15" cstate="print"/>
            <a:srcRect/>
            <a:stretch>
              <a:fillRect/>
            </a:stretch>
          </p:blipFill>
          <p:spPr bwMode="auto">
            <a:xfrm>
              <a:off x="1347" y="2897"/>
              <a:ext cx="594" cy="810"/>
            </a:xfrm>
            <a:prstGeom prst="rect">
              <a:avLst/>
            </a:prstGeom>
            <a:noFill/>
            <a:ln w="9525">
              <a:noFill/>
              <a:miter lim="800000"/>
              <a:headEnd/>
              <a:tailEnd/>
            </a:ln>
          </p:spPr>
        </p:pic>
        <p:pic>
          <p:nvPicPr>
            <p:cNvPr id="2071" name="Picture 95" descr="hydr_pow">
              <a:hlinkClick r:id="rId16"/>
            </p:cNvPr>
            <p:cNvPicPr>
              <a:picLocks noChangeAspect="1" noChangeArrowheads="1"/>
            </p:cNvPicPr>
            <p:nvPr/>
          </p:nvPicPr>
          <p:blipFill>
            <a:blip r:embed="rId17" cstate="print"/>
            <a:srcRect/>
            <a:stretch>
              <a:fillRect/>
            </a:stretch>
          </p:blipFill>
          <p:spPr bwMode="auto">
            <a:xfrm>
              <a:off x="504" y="3492"/>
              <a:ext cx="924" cy="691"/>
            </a:xfrm>
            <a:prstGeom prst="rect">
              <a:avLst/>
            </a:prstGeom>
            <a:noFill/>
            <a:ln w="9525">
              <a:noFill/>
              <a:miter lim="800000"/>
              <a:headEnd/>
              <a:tailEnd/>
            </a:ln>
          </p:spPr>
        </p:pic>
        <p:sp>
          <p:nvSpPr>
            <p:cNvPr id="2072" name="WordArt 107"/>
            <p:cNvSpPr>
              <a:spLocks noChangeArrowheads="1" noChangeShapeType="1" noTextEdit="1"/>
            </p:cNvSpPr>
            <p:nvPr/>
          </p:nvSpPr>
          <p:spPr bwMode="auto">
            <a:xfrm>
              <a:off x="1847" y="3742"/>
              <a:ext cx="1252" cy="336"/>
            </a:xfrm>
            <a:prstGeom prst="rect">
              <a:avLst/>
            </a:prstGeom>
          </p:spPr>
          <p:txBody>
            <a:bodyPr wrap="none" fromWordArt="1">
              <a:prstTxWarp prst="textDoubleWave1">
                <a:avLst>
                  <a:gd name="adj1" fmla="val 6500"/>
                  <a:gd name="adj2" fmla="val 0"/>
                </a:avLst>
              </a:prstTxWarp>
            </a:bodyPr>
            <a:lstStyle/>
            <a:p>
              <a:pPr algn="ctr"/>
              <a:r>
                <a:rPr lang="en-US" sz="2000" kern="10" spc="-200">
                  <a:ln w="12700">
                    <a:solidFill>
                      <a:srgbClr val="000099"/>
                    </a:solidFill>
                    <a:round/>
                    <a:headEnd/>
                    <a:tailEnd/>
                  </a:ln>
                  <a:solidFill>
                    <a:srgbClr val="33CCFF"/>
                  </a:solidFill>
                  <a:effectLst>
                    <a:outerShdw dist="125724" dir="18900000" algn="ctr" rotWithShape="0">
                      <a:srgbClr val="000099"/>
                    </a:outerShdw>
                  </a:effectLst>
                  <a:latin typeface="Impact"/>
                </a:rPr>
                <a:t>Hydro Power</a:t>
              </a:r>
            </a:p>
          </p:txBody>
        </p:sp>
      </p:grpSp>
      <p:sp>
        <p:nvSpPr>
          <p:cNvPr id="2060" name="WordArt 108"/>
          <p:cNvSpPr>
            <a:spLocks noChangeArrowheads="1" noChangeShapeType="1" noTextEdit="1"/>
          </p:cNvSpPr>
          <p:nvPr/>
        </p:nvSpPr>
        <p:spPr bwMode="auto">
          <a:xfrm>
            <a:off x="8877300" y="2316164"/>
            <a:ext cx="2971800" cy="466725"/>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Impact"/>
              </a:rPr>
              <a:t>Solar Power</a:t>
            </a:r>
          </a:p>
        </p:txBody>
      </p:sp>
      <p:grpSp>
        <p:nvGrpSpPr>
          <p:cNvPr id="3" name="Group 111"/>
          <p:cNvGrpSpPr>
            <a:grpSpLocks/>
          </p:cNvGrpSpPr>
          <p:nvPr/>
        </p:nvGrpSpPr>
        <p:grpSpPr bwMode="auto">
          <a:xfrm>
            <a:off x="234951" y="673100"/>
            <a:ext cx="5179483" cy="4262438"/>
            <a:chOff x="111" y="424"/>
            <a:chExt cx="2447" cy="2685"/>
          </a:xfrm>
        </p:grpSpPr>
        <p:pic>
          <p:nvPicPr>
            <p:cNvPr id="2062" name="Picture 50" descr="Photo of a string of large, three-bladed wind turbines next to an old barn on a farm."/>
            <p:cNvPicPr>
              <a:picLocks noChangeAspect="1" noChangeArrowheads="1"/>
            </p:cNvPicPr>
            <p:nvPr/>
          </p:nvPicPr>
          <p:blipFill>
            <a:blip r:embed="rId18" cstate="print"/>
            <a:srcRect/>
            <a:stretch>
              <a:fillRect/>
            </a:stretch>
          </p:blipFill>
          <p:spPr bwMode="auto">
            <a:xfrm>
              <a:off x="543" y="424"/>
              <a:ext cx="1178" cy="943"/>
            </a:xfrm>
            <a:prstGeom prst="rect">
              <a:avLst/>
            </a:prstGeom>
            <a:noFill/>
            <a:ln w="9525">
              <a:noFill/>
              <a:miter lim="800000"/>
              <a:headEnd/>
              <a:tailEnd/>
            </a:ln>
          </p:spPr>
        </p:pic>
        <p:pic>
          <p:nvPicPr>
            <p:cNvPr id="2063" name="Picture 52" descr="Photo of a large, three-bladed wind turbine."/>
            <p:cNvPicPr>
              <a:picLocks noChangeAspect="1" noChangeArrowheads="1"/>
            </p:cNvPicPr>
            <p:nvPr/>
          </p:nvPicPr>
          <p:blipFill>
            <a:blip r:embed="rId19" cstate="print"/>
            <a:srcRect/>
            <a:stretch>
              <a:fillRect/>
            </a:stretch>
          </p:blipFill>
          <p:spPr bwMode="auto">
            <a:xfrm>
              <a:off x="111" y="1975"/>
              <a:ext cx="906" cy="1134"/>
            </a:xfrm>
            <a:prstGeom prst="rect">
              <a:avLst/>
            </a:prstGeom>
            <a:noFill/>
            <a:ln w="9525">
              <a:noFill/>
              <a:miter lim="800000"/>
              <a:headEnd/>
              <a:tailEnd/>
            </a:ln>
          </p:spPr>
        </p:pic>
        <p:pic>
          <p:nvPicPr>
            <p:cNvPr id="2064" name="Picture 83" descr="231158698_b6545c480c">
              <a:hlinkClick r:id="rId20"/>
            </p:cNvPr>
            <p:cNvPicPr>
              <a:picLocks noChangeAspect="1" noChangeArrowheads="1"/>
            </p:cNvPicPr>
            <p:nvPr/>
          </p:nvPicPr>
          <p:blipFill>
            <a:blip r:embed="rId21" cstate="print"/>
            <a:srcRect/>
            <a:stretch>
              <a:fillRect/>
            </a:stretch>
          </p:blipFill>
          <p:spPr bwMode="auto">
            <a:xfrm>
              <a:off x="929" y="1905"/>
              <a:ext cx="901" cy="825"/>
            </a:xfrm>
            <a:prstGeom prst="rect">
              <a:avLst/>
            </a:prstGeom>
            <a:noFill/>
            <a:ln w="9525">
              <a:noFill/>
              <a:miter lim="800000"/>
              <a:headEnd/>
              <a:tailEnd/>
            </a:ln>
          </p:spPr>
        </p:pic>
        <p:pic>
          <p:nvPicPr>
            <p:cNvPr id="2065" name="Picture 93" descr="Eolica1">
              <a:hlinkClick r:id="rId22"/>
            </p:cNvPr>
            <p:cNvPicPr>
              <a:picLocks noChangeAspect="1" noChangeArrowheads="1"/>
            </p:cNvPicPr>
            <p:nvPr/>
          </p:nvPicPr>
          <p:blipFill>
            <a:blip r:embed="rId23" cstate="print"/>
            <a:srcRect/>
            <a:stretch>
              <a:fillRect/>
            </a:stretch>
          </p:blipFill>
          <p:spPr bwMode="auto">
            <a:xfrm>
              <a:off x="1665" y="705"/>
              <a:ext cx="821" cy="786"/>
            </a:xfrm>
            <a:prstGeom prst="rect">
              <a:avLst/>
            </a:prstGeom>
            <a:noFill/>
            <a:ln w="9525">
              <a:noFill/>
              <a:miter lim="800000"/>
              <a:headEnd/>
              <a:tailEnd/>
            </a:ln>
          </p:spPr>
        </p:pic>
        <p:pic>
          <p:nvPicPr>
            <p:cNvPr id="2066" name="Picture 106" descr="00EHlogo">
              <a:hlinkClick r:id="rId24"/>
            </p:cNvPr>
            <p:cNvPicPr>
              <a:picLocks noChangeAspect="1" noChangeArrowheads="1"/>
            </p:cNvPicPr>
            <p:nvPr/>
          </p:nvPicPr>
          <p:blipFill>
            <a:blip r:embed="rId25" cstate="print"/>
            <a:srcRect/>
            <a:stretch>
              <a:fillRect/>
            </a:stretch>
          </p:blipFill>
          <p:spPr bwMode="auto">
            <a:xfrm>
              <a:off x="1754" y="1400"/>
              <a:ext cx="804" cy="810"/>
            </a:xfrm>
            <a:prstGeom prst="rect">
              <a:avLst/>
            </a:prstGeom>
            <a:noFill/>
            <a:ln w="9525">
              <a:noFill/>
              <a:miter lim="800000"/>
              <a:headEnd/>
              <a:tailEnd/>
            </a:ln>
          </p:spPr>
        </p:pic>
        <p:sp>
          <p:nvSpPr>
            <p:cNvPr id="2067" name="WordArt 109" descr="Narrow vertical"/>
            <p:cNvSpPr>
              <a:spLocks noChangeArrowheads="1" noChangeShapeType="1" noTextEdit="1"/>
            </p:cNvSpPr>
            <p:nvPr/>
          </p:nvSpPr>
          <p:spPr bwMode="auto">
            <a:xfrm>
              <a:off x="187" y="1300"/>
              <a:ext cx="1381" cy="506"/>
            </a:xfrm>
            <a:prstGeom prst="rect">
              <a:avLst/>
            </a:prstGeom>
          </p:spPr>
          <p:txBody>
            <a:bodyPr wrap="none" fromWordArt="1">
              <a:prstTxWarp prst="textCurveUp">
                <a:avLst>
                  <a:gd name="adj" fmla="val 40356"/>
                </a:avLst>
              </a:prstTxWarp>
            </a:bodyPr>
            <a:lstStyle/>
            <a:p>
              <a:pPr algn="ctr"/>
              <a:r>
                <a:rPr lang="en-US" sz="3600" kern="10">
                  <a:ln w="12700">
                    <a:solidFill>
                      <a:srgbClr val="000000"/>
                    </a:solidFill>
                    <a:round/>
                    <a:headEnd/>
                    <a:tailEnd/>
                  </a:ln>
                  <a:pattFill prst="dashHorz">
                    <a:fgClr>
                      <a:srgbClr val="808080"/>
                    </a:fgClr>
                    <a:bgClr>
                      <a:srgbClr val="FFFF00"/>
                    </a:bgClr>
                  </a:pattFill>
                  <a:effectLst>
                    <a:outerShdw dist="45791" dir="2021404" algn="ctr" rotWithShape="0">
                      <a:srgbClr val="808080">
                        <a:alpha val="79999"/>
                      </a:srgbClr>
                    </a:outerShdw>
                  </a:effectLst>
                  <a:latin typeface="Arial Black"/>
                </a:rPr>
                <a:t>Wind Power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2000" fill="hold"/>
                                        <p:tgtEl>
                                          <p:spTgt spid="3"/>
                                        </p:tgtEl>
                                        <p:attrNameLst>
                                          <p:attrName>ppt_w</p:attrName>
                                        </p:attrNameLst>
                                      </p:cBhvr>
                                      <p:tavLst>
                                        <p:tav tm="0">
                                          <p:val>
                                            <p:fltVal val="0"/>
                                          </p:val>
                                        </p:tav>
                                        <p:tav tm="100000">
                                          <p:val>
                                            <p:strVal val="#ppt_w"/>
                                          </p:val>
                                        </p:tav>
                                      </p:tavLst>
                                    </p:anim>
                                    <p:anim calcmode="lin" valueType="num">
                                      <p:cBhvr>
                                        <p:cTn id="15" dur="2000" fill="hold"/>
                                        <p:tgtEl>
                                          <p:spTgt spid="3"/>
                                        </p:tgtEl>
                                        <p:attrNameLst>
                                          <p:attrName>ppt_h</p:attrName>
                                        </p:attrNameLst>
                                      </p:cBhvr>
                                      <p:tavLst>
                                        <p:tav tm="0">
                                          <p:val>
                                            <p:fltVal val="0"/>
                                          </p:val>
                                        </p:tav>
                                        <p:tav tm="100000">
                                          <p:val>
                                            <p:strVal val="#ppt_h"/>
                                          </p:val>
                                        </p:tav>
                                      </p:tavLst>
                                    </p:anim>
                                    <p:animEffect transition="in" filter="fade">
                                      <p:cBhvr>
                                        <p:cTn id="1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ow_wind_turbine_work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7799" y="269522"/>
            <a:ext cx="10947009" cy="65884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 Placeholder 2"/>
          <p:cNvSpPr>
            <a:spLocks noGrp="1"/>
          </p:cNvSpPr>
          <p:nvPr>
            <p:ph type="body" sz="quarter" idx="11"/>
          </p:nvPr>
        </p:nvSpPr>
        <p:spPr>
          <a:xfrm>
            <a:off x="7564711" y="5774348"/>
            <a:ext cx="6205794" cy="704963"/>
          </a:xfrm>
        </p:spPr>
        <p:txBody>
          <a:bodyPr/>
          <a:lstStyle/>
          <a:p>
            <a:r>
              <a:rPr lang="en-US" dirty="0"/>
              <a:t>How a Wind Turbine Operates</a:t>
            </a:r>
          </a:p>
        </p:txBody>
      </p:sp>
    </p:spTree>
    <p:extLst>
      <p:ext uri="{BB962C8B-B14F-4D97-AF65-F5344CB8AC3E}">
        <p14:creationId xmlns:p14="http://schemas.microsoft.com/office/powerpoint/2010/main" xmlns="" val="11005137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371272" y="0"/>
            <a:ext cx="10515600" cy="817123"/>
          </a:xfrm>
        </p:spPr>
        <p:txBody>
          <a:bodyPr>
            <a:normAutofit/>
          </a:bodyPr>
          <a:lstStyle/>
          <a:p>
            <a:r>
              <a:rPr lang="en-US" sz="3600" dirty="0"/>
              <a:t>Internal Parts: The “Hub”</a:t>
            </a:r>
          </a:p>
        </p:txBody>
      </p:sp>
      <p:pic>
        <p:nvPicPr>
          <p:cNvPr id="45067" name="Picture 11" descr="C:\Documents and Settings\JKelley\Desktop\largeturbine.bmp"/>
          <p:cNvPicPr>
            <a:picLocks noChangeAspect="1" noChangeArrowheads="1"/>
          </p:cNvPicPr>
          <p:nvPr/>
        </p:nvPicPr>
        <p:blipFill>
          <a:blip r:embed="rId2" cstate="print"/>
          <a:srcRect/>
          <a:stretch>
            <a:fillRect/>
          </a:stretch>
        </p:blipFill>
        <p:spPr bwMode="auto">
          <a:xfrm>
            <a:off x="408562" y="661481"/>
            <a:ext cx="11783438" cy="6196519"/>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1114" y="506186"/>
            <a:ext cx="5785686" cy="646331"/>
          </a:xfrm>
          <a:prstGeom prst="rect">
            <a:avLst/>
          </a:prstGeom>
          <a:noFill/>
        </p:spPr>
        <p:txBody>
          <a:bodyPr wrap="none" rtlCol="0">
            <a:spAutoFit/>
          </a:bodyPr>
          <a:lstStyle/>
          <a:p>
            <a:r>
              <a:rPr lang="en-US" sz="3600" dirty="0" smtClean="0"/>
              <a:t>Classification of wind Turbine:</a:t>
            </a:r>
            <a:endParaRPr lang="en-US" sz="3600" dirty="0"/>
          </a:p>
        </p:txBody>
      </p:sp>
      <p:pic>
        <p:nvPicPr>
          <p:cNvPr id="1026" name="Picture 2"/>
          <p:cNvPicPr>
            <a:picLocks noChangeAspect="1" noChangeArrowheads="1"/>
          </p:cNvPicPr>
          <p:nvPr/>
        </p:nvPicPr>
        <p:blipFill>
          <a:blip r:embed="rId2"/>
          <a:srcRect/>
          <a:stretch>
            <a:fillRect/>
          </a:stretch>
        </p:blipFill>
        <p:spPr bwMode="auto">
          <a:xfrm>
            <a:off x="1007609" y="1093335"/>
            <a:ext cx="10144125" cy="21240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02781" y="3220142"/>
            <a:ext cx="10925175" cy="126682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linds(horizontal)">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noChangeArrowheads="1"/>
          </p:cNvPicPr>
          <p:nvPr/>
        </p:nvPicPr>
        <p:blipFill>
          <a:blip r:embed="rId2" cstate="print"/>
          <a:srcRect/>
          <a:stretch>
            <a:fillRect/>
          </a:stretch>
        </p:blipFill>
        <p:spPr bwMode="auto">
          <a:xfrm rot="16200000">
            <a:off x="-214312" y="2296235"/>
            <a:ext cx="3476625" cy="1876425"/>
          </a:xfrm>
          <a:prstGeom prst="rect">
            <a:avLst/>
          </a:prstGeom>
          <a:noFill/>
          <a:ln w="9525">
            <a:noFill/>
            <a:miter lim="800000"/>
            <a:headEnd/>
            <a:tailEnd/>
          </a:ln>
        </p:spPr>
      </p:pic>
      <p:pic>
        <p:nvPicPr>
          <p:cNvPr id="80902" name="Picture 6"/>
          <p:cNvPicPr>
            <a:picLocks noChangeAspect="1" noChangeArrowheads="1"/>
          </p:cNvPicPr>
          <p:nvPr/>
        </p:nvPicPr>
        <p:blipFill>
          <a:blip r:embed="rId3" cstate="print"/>
          <a:srcRect/>
          <a:stretch>
            <a:fillRect/>
          </a:stretch>
        </p:blipFill>
        <p:spPr bwMode="auto">
          <a:xfrm>
            <a:off x="2764581" y="953311"/>
            <a:ext cx="2771775" cy="4455267"/>
          </a:xfrm>
          <a:prstGeom prst="rect">
            <a:avLst/>
          </a:prstGeom>
          <a:noFill/>
          <a:ln w="9525">
            <a:noFill/>
            <a:miter lim="800000"/>
            <a:headEnd/>
            <a:tailEnd/>
          </a:ln>
        </p:spPr>
      </p:pic>
      <p:pic>
        <p:nvPicPr>
          <p:cNvPr id="81922" name="Picture 2" descr="Image result for classification of wind turbines"/>
          <p:cNvPicPr>
            <a:picLocks noChangeAspect="1" noChangeArrowheads="1"/>
          </p:cNvPicPr>
          <p:nvPr/>
        </p:nvPicPr>
        <p:blipFill>
          <a:blip r:embed="rId4" cstate="print"/>
          <a:srcRect/>
          <a:stretch>
            <a:fillRect/>
          </a:stretch>
        </p:blipFill>
        <p:spPr bwMode="auto">
          <a:xfrm>
            <a:off x="5933872" y="774054"/>
            <a:ext cx="6019020" cy="479016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902"/>
                                        </p:tgtEl>
                                        <p:attrNameLst>
                                          <p:attrName>style.visibility</p:attrName>
                                        </p:attrNameLst>
                                      </p:cBhvr>
                                      <p:to>
                                        <p:strVal val="visible"/>
                                      </p:to>
                                    </p:set>
                                    <p:animEffect transition="in" filter="blinds(horizontal)">
                                      <p:cBhvr>
                                        <p:cTn id="7" dur="500"/>
                                        <p:tgtEl>
                                          <p:spTgt spid="809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22"/>
                                        </p:tgtEl>
                                        <p:attrNameLst>
                                          <p:attrName>style.visibility</p:attrName>
                                        </p:attrNameLst>
                                      </p:cBhvr>
                                      <p:to>
                                        <p:strVal val="visible"/>
                                      </p:to>
                                    </p:set>
                                    <p:animEffect transition="in" filter="blinds(horizontal)">
                                      <p:cBhvr>
                                        <p:cTn id="12" dur="500"/>
                                        <p:tgtEl>
                                          <p:spTgt spid="81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3"/>
          <p:cNvPicPr>
            <a:picLocks noChangeAspect="1" noChangeArrowheads="1"/>
          </p:cNvPicPr>
          <p:nvPr/>
        </p:nvPicPr>
        <p:blipFill>
          <a:blip r:embed="rId2" cstate="print"/>
          <a:srcRect/>
          <a:stretch>
            <a:fillRect/>
          </a:stretch>
        </p:blipFill>
        <p:spPr bwMode="auto">
          <a:xfrm rot="16200000">
            <a:off x="-214312" y="2296235"/>
            <a:ext cx="3476625" cy="1876425"/>
          </a:xfrm>
          <a:prstGeom prst="rect">
            <a:avLst/>
          </a:prstGeom>
          <a:noFill/>
          <a:ln w="9525">
            <a:noFill/>
            <a:miter lim="800000"/>
            <a:headEnd/>
            <a:tailEnd/>
          </a:ln>
        </p:spPr>
      </p:pic>
      <p:pic>
        <p:nvPicPr>
          <p:cNvPr id="80901" name="Picture 5" descr="Related image"/>
          <p:cNvPicPr>
            <a:picLocks noChangeAspect="1" noChangeArrowheads="1"/>
          </p:cNvPicPr>
          <p:nvPr/>
        </p:nvPicPr>
        <p:blipFill>
          <a:blip r:embed="rId3" cstate="print"/>
          <a:srcRect/>
          <a:stretch>
            <a:fillRect/>
          </a:stretch>
        </p:blipFill>
        <p:spPr bwMode="auto">
          <a:xfrm>
            <a:off x="2716015" y="700391"/>
            <a:ext cx="8251073" cy="5252937"/>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half" idx="1"/>
          </p:nvPr>
        </p:nvSpPr>
        <p:spPr>
          <a:xfrm>
            <a:off x="723900" y="245502"/>
            <a:ext cx="5181600" cy="4967109"/>
          </a:xfrm>
        </p:spPr>
        <p:txBody>
          <a:bodyPr/>
          <a:lstStyle/>
          <a:p>
            <a:pPr>
              <a:lnSpc>
                <a:spcPct val="90000"/>
              </a:lnSpc>
            </a:pPr>
            <a:r>
              <a:rPr lang="en-US" sz="2400" dirty="0"/>
              <a:t>Vertical Axis Advantages</a:t>
            </a:r>
          </a:p>
          <a:p>
            <a:pPr lvl="1">
              <a:lnSpc>
                <a:spcPct val="90000"/>
              </a:lnSpc>
            </a:pPr>
            <a:r>
              <a:rPr lang="en-US" dirty="0"/>
              <a:t>Can place generator on ground </a:t>
            </a:r>
          </a:p>
          <a:p>
            <a:pPr lvl="1">
              <a:lnSpc>
                <a:spcPct val="90000"/>
              </a:lnSpc>
            </a:pPr>
            <a:r>
              <a:rPr lang="en-US" dirty="0"/>
              <a:t>You don’t need a yaw mechanism for wind angle</a:t>
            </a:r>
          </a:p>
          <a:p>
            <a:pPr>
              <a:lnSpc>
                <a:spcPct val="90000"/>
              </a:lnSpc>
            </a:pPr>
            <a:r>
              <a:rPr lang="en-US" sz="2400" dirty="0"/>
              <a:t>Disadvantages</a:t>
            </a:r>
          </a:p>
          <a:p>
            <a:pPr lvl="1">
              <a:lnSpc>
                <a:spcPct val="90000"/>
              </a:lnSpc>
            </a:pPr>
            <a:r>
              <a:rPr lang="en-US" dirty="0"/>
              <a:t>Lower wind speeds at ground level </a:t>
            </a:r>
          </a:p>
          <a:p>
            <a:pPr lvl="1">
              <a:lnSpc>
                <a:spcPct val="90000"/>
              </a:lnSpc>
            </a:pPr>
            <a:r>
              <a:rPr lang="en-US" dirty="0"/>
              <a:t>Less efficiency </a:t>
            </a:r>
          </a:p>
          <a:p>
            <a:pPr lvl="1">
              <a:lnSpc>
                <a:spcPct val="90000"/>
              </a:lnSpc>
            </a:pPr>
            <a:r>
              <a:rPr lang="en-US" dirty="0"/>
              <a:t>Requires a “push” </a:t>
            </a:r>
          </a:p>
          <a:p>
            <a:pPr lvl="1">
              <a:lnSpc>
                <a:spcPct val="90000"/>
              </a:lnSpc>
            </a:pPr>
            <a:endParaRPr lang="en-US" dirty="0"/>
          </a:p>
          <a:p>
            <a:pPr lvl="1">
              <a:lnSpc>
                <a:spcPct val="90000"/>
              </a:lnSpc>
            </a:pPr>
            <a:endParaRPr lang="en-US" dirty="0"/>
          </a:p>
        </p:txBody>
      </p:sp>
      <p:sp>
        <p:nvSpPr>
          <p:cNvPr id="47108" name="Rectangle 4"/>
          <p:cNvSpPr>
            <a:spLocks noGrp="1" noChangeArrowheads="1"/>
          </p:cNvSpPr>
          <p:nvPr>
            <p:ph type="body" sz="half" idx="2"/>
          </p:nvPr>
        </p:nvSpPr>
        <p:spPr>
          <a:xfrm>
            <a:off x="6172200" y="180188"/>
            <a:ext cx="5181600" cy="4967110"/>
          </a:xfrm>
        </p:spPr>
        <p:txBody>
          <a:bodyPr/>
          <a:lstStyle/>
          <a:p>
            <a:r>
              <a:rPr lang="en-US" sz="2400" dirty="0"/>
              <a:t>Horizontal Advantages</a:t>
            </a:r>
            <a:r>
              <a:rPr lang="en-US" dirty="0"/>
              <a:t> </a:t>
            </a:r>
          </a:p>
          <a:p>
            <a:pPr lvl="1"/>
            <a:r>
              <a:rPr lang="en-US" dirty="0"/>
              <a:t>Higher wind speeds</a:t>
            </a:r>
          </a:p>
          <a:p>
            <a:pPr lvl="1"/>
            <a:r>
              <a:rPr lang="en-US" dirty="0"/>
              <a:t>Great efficiency</a:t>
            </a:r>
          </a:p>
          <a:p>
            <a:r>
              <a:rPr lang="en-US" sz="2400" dirty="0"/>
              <a:t>Disadvantages</a:t>
            </a:r>
          </a:p>
          <a:p>
            <a:pPr lvl="1"/>
            <a:r>
              <a:rPr lang="en-US" dirty="0"/>
              <a:t>Angle of turbine is relevant</a:t>
            </a:r>
          </a:p>
          <a:p>
            <a:pPr lvl="1"/>
            <a:r>
              <a:rPr lang="en-US" dirty="0"/>
              <a:t>Difficult access to generator for repairs</a:t>
            </a:r>
          </a:p>
          <a:p>
            <a:endParaRPr lang="en-US" dirty="0"/>
          </a:p>
        </p:txBody>
      </p:sp>
      <p:pic>
        <p:nvPicPr>
          <p:cNvPr id="6" name="Picture 2" descr="Image result for classification of wind turbines"/>
          <p:cNvPicPr>
            <a:picLocks noChangeAspect="1" noChangeArrowheads="1"/>
          </p:cNvPicPr>
          <p:nvPr/>
        </p:nvPicPr>
        <p:blipFill>
          <a:blip r:embed="rId2" cstate="print"/>
          <a:srcRect/>
          <a:stretch>
            <a:fillRect/>
          </a:stretch>
        </p:blipFill>
        <p:spPr bwMode="auto">
          <a:xfrm>
            <a:off x="2547257" y="3804557"/>
            <a:ext cx="7315200" cy="270671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10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10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10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10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10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10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0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108">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10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3660" y="719847"/>
            <a:ext cx="3934282" cy="584775"/>
          </a:xfrm>
          <a:prstGeom prst="rect">
            <a:avLst/>
          </a:prstGeom>
          <a:noFill/>
        </p:spPr>
        <p:txBody>
          <a:bodyPr wrap="none" rtlCol="0">
            <a:spAutoFit/>
          </a:bodyPr>
          <a:lstStyle/>
          <a:p>
            <a:r>
              <a:rPr lang="en-US" sz="3200" dirty="0" smtClean="0"/>
              <a:t>Lift type wind Turbine:</a:t>
            </a:r>
            <a:endParaRPr lang="en-US" sz="3200" dirty="0"/>
          </a:p>
        </p:txBody>
      </p:sp>
      <p:sp>
        <p:nvSpPr>
          <p:cNvPr id="6" name="TextBox 5"/>
          <p:cNvSpPr txBox="1"/>
          <p:nvPr/>
        </p:nvSpPr>
        <p:spPr>
          <a:xfrm>
            <a:off x="424777" y="3518119"/>
            <a:ext cx="4382546" cy="584775"/>
          </a:xfrm>
          <a:prstGeom prst="rect">
            <a:avLst/>
          </a:prstGeom>
          <a:noFill/>
        </p:spPr>
        <p:txBody>
          <a:bodyPr wrap="none" rtlCol="0">
            <a:spAutoFit/>
          </a:bodyPr>
          <a:lstStyle/>
          <a:p>
            <a:r>
              <a:rPr lang="en-US" sz="3200" dirty="0" err="1" smtClean="0"/>
              <a:t>Drage</a:t>
            </a:r>
            <a:r>
              <a:rPr lang="en-US" sz="3200" dirty="0" smtClean="0"/>
              <a:t> type wind Turbine:</a:t>
            </a:r>
            <a:endParaRPr lang="en-US" sz="3200" dirty="0"/>
          </a:p>
        </p:txBody>
      </p:sp>
      <p:sp>
        <p:nvSpPr>
          <p:cNvPr id="7" name="TextBox 6"/>
          <p:cNvSpPr txBox="1"/>
          <p:nvPr/>
        </p:nvSpPr>
        <p:spPr>
          <a:xfrm>
            <a:off x="4374145" y="74592"/>
            <a:ext cx="2099614" cy="584775"/>
          </a:xfrm>
          <a:prstGeom prst="rect">
            <a:avLst/>
          </a:prstGeom>
          <a:noFill/>
        </p:spPr>
        <p:txBody>
          <a:bodyPr wrap="none" rtlCol="0">
            <a:spAutoFit/>
          </a:bodyPr>
          <a:lstStyle/>
          <a:p>
            <a:r>
              <a:rPr lang="en-US" sz="3200" dirty="0" smtClean="0"/>
              <a:t>Rotor Type:</a:t>
            </a:r>
            <a:endParaRPr lang="en-US" sz="3200" dirty="0"/>
          </a:p>
        </p:txBody>
      </p:sp>
      <p:pic>
        <p:nvPicPr>
          <p:cNvPr id="82946" name="Picture 2"/>
          <p:cNvPicPr>
            <a:picLocks noChangeAspect="1" noChangeArrowheads="1"/>
          </p:cNvPicPr>
          <p:nvPr/>
        </p:nvPicPr>
        <p:blipFill>
          <a:blip r:embed="rId2" cstate="print"/>
          <a:srcRect/>
          <a:stretch>
            <a:fillRect/>
          </a:stretch>
        </p:blipFill>
        <p:spPr bwMode="auto">
          <a:xfrm>
            <a:off x="4497827" y="797668"/>
            <a:ext cx="2720096" cy="2898843"/>
          </a:xfrm>
          <a:prstGeom prst="rect">
            <a:avLst/>
          </a:prstGeom>
          <a:noFill/>
          <a:ln w="9525">
            <a:noFill/>
            <a:miter lim="800000"/>
            <a:headEnd/>
            <a:tailEnd/>
          </a:ln>
        </p:spPr>
      </p:pic>
      <p:pic>
        <p:nvPicPr>
          <p:cNvPr id="82947" name="Picture 3"/>
          <p:cNvPicPr>
            <a:picLocks noChangeAspect="1" noChangeArrowheads="1"/>
          </p:cNvPicPr>
          <p:nvPr/>
        </p:nvPicPr>
        <p:blipFill>
          <a:blip r:embed="rId3" cstate="print"/>
          <a:srcRect/>
          <a:stretch>
            <a:fillRect/>
          </a:stretch>
        </p:blipFill>
        <p:spPr bwMode="auto">
          <a:xfrm>
            <a:off x="7789728" y="916425"/>
            <a:ext cx="3046885" cy="3223801"/>
          </a:xfrm>
          <a:prstGeom prst="rect">
            <a:avLst/>
          </a:prstGeom>
          <a:noFill/>
          <a:ln w="9525">
            <a:noFill/>
            <a:miter lim="800000"/>
            <a:headEnd/>
            <a:tailEnd/>
          </a:ln>
        </p:spPr>
      </p:pic>
      <p:pic>
        <p:nvPicPr>
          <p:cNvPr id="82948" name="Picture 4"/>
          <p:cNvPicPr>
            <a:picLocks noChangeAspect="1" noChangeArrowheads="1"/>
          </p:cNvPicPr>
          <p:nvPr/>
        </p:nvPicPr>
        <p:blipFill>
          <a:blip r:embed="rId4" cstate="print"/>
          <a:srcRect/>
          <a:stretch>
            <a:fillRect/>
          </a:stretch>
        </p:blipFill>
        <p:spPr bwMode="auto">
          <a:xfrm>
            <a:off x="4961917" y="3604182"/>
            <a:ext cx="2800755" cy="3253818"/>
          </a:xfrm>
          <a:prstGeom prst="rect">
            <a:avLst/>
          </a:prstGeom>
          <a:noFill/>
          <a:ln w="9525">
            <a:noFill/>
            <a:miter lim="800000"/>
            <a:headEnd/>
            <a:tailEnd/>
          </a:ln>
        </p:spPr>
      </p:pic>
      <p:pic>
        <p:nvPicPr>
          <p:cNvPr id="82949" name="Picture 5"/>
          <p:cNvPicPr>
            <a:picLocks noChangeAspect="1" noChangeArrowheads="1"/>
          </p:cNvPicPr>
          <p:nvPr/>
        </p:nvPicPr>
        <p:blipFill>
          <a:blip r:embed="rId5" cstate="print"/>
          <a:srcRect/>
          <a:stretch>
            <a:fillRect/>
          </a:stretch>
        </p:blipFill>
        <p:spPr bwMode="auto">
          <a:xfrm>
            <a:off x="8003735" y="3884680"/>
            <a:ext cx="3202528" cy="266533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29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29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29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2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3660" y="719847"/>
            <a:ext cx="3934282" cy="584775"/>
          </a:xfrm>
          <a:prstGeom prst="rect">
            <a:avLst/>
          </a:prstGeom>
          <a:noFill/>
        </p:spPr>
        <p:txBody>
          <a:bodyPr wrap="none" rtlCol="0">
            <a:spAutoFit/>
          </a:bodyPr>
          <a:lstStyle/>
          <a:p>
            <a:r>
              <a:rPr lang="en-US" sz="3200" dirty="0" smtClean="0"/>
              <a:t>Lift type wind Turbine:</a:t>
            </a:r>
            <a:endParaRPr lang="en-US" sz="3200" dirty="0"/>
          </a:p>
        </p:txBody>
      </p:sp>
      <p:sp>
        <p:nvSpPr>
          <p:cNvPr id="6" name="TextBox 5"/>
          <p:cNvSpPr txBox="1"/>
          <p:nvPr/>
        </p:nvSpPr>
        <p:spPr>
          <a:xfrm>
            <a:off x="424777" y="3518119"/>
            <a:ext cx="4382546" cy="584775"/>
          </a:xfrm>
          <a:prstGeom prst="rect">
            <a:avLst/>
          </a:prstGeom>
          <a:noFill/>
        </p:spPr>
        <p:txBody>
          <a:bodyPr wrap="none" rtlCol="0">
            <a:spAutoFit/>
          </a:bodyPr>
          <a:lstStyle/>
          <a:p>
            <a:r>
              <a:rPr lang="en-US" sz="3200" dirty="0" err="1" smtClean="0"/>
              <a:t>Drage</a:t>
            </a:r>
            <a:r>
              <a:rPr lang="en-US" sz="3200" dirty="0" smtClean="0"/>
              <a:t> type wind Turbine:</a:t>
            </a:r>
            <a:endParaRPr lang="en-US" sz="3200" dirty="0"/>
          </a:p>
        </p:txBody>
      </p:sp>
      <p:sp>
        <p:nvSpPr>
          <p:cNvPr id="7" name="TextBox 6"/>
          <p:cNvSpPr txBox="1"/>
          <p:nvPr/>
        </p:nvSpPr>
        <p:spPr>
          <a:xfrm>
            <a:off x="4374145" y="74592"/>
            <a:ext cx="2099614" cy="584775"/>
          </a:xfrm>
          <a:prstGeom prst="rect">
            <a:avLst/>
          </a:prstGeom>
          <a:noFill/>
        </p:spPr>
        <p:txBody>
          <a:bodyPr wrap="none" rtlCol="0">
            <a:spAutoFit/>
          </a:bodyPr>
          <a:lstStyle/>
          <a:p>
            <a:r>
              <a:rPr lang="en-US" sz="3200" dirty="0" smtClean="0"/>
              <a:t>Rotor Type:</a:t>
            </a:r>
            <a:endParaRPr lang="en-US" sz="3200" dirty="0"/>
          </a:p>
        </p:txBody>
      </p:sp>
      <p:sp>
        <p:nvSpPr>
          <p:cNvPr id="9" name="TextBox 8"/>
          <p:cNvSpPr txBox="1"/>
          <p:nvPr/>
        </p:nvSpPr>
        <p:spPr>
          <a:xfrm>
            <a:off x="1669915" y="1280808"/>
            <a:ext cx="3134576" cy="584775"/>
          </a:xfrm>
          <a:prstGeom prst="rect">
            <a:avLst/>
          </a:prstGeom>
          <a:noFill/>
        </p:spPr>
        <p:txBody>
          <a:bodyPr wrap="none" rtlCol="0">
            <a:spAutoFit/>
          </a:bodyPr>
          <a:lstStyle/>
          <a:p>
            <a:r>
              <a:rPr lang="en-US" sz="3200" dirty="0" err="1" smtClean="0"/>
              <a:t>Multiblade</a:t>
            </a:r>
            <a:r>
              <a:rPr lang="en-US" sz="3200" dirty="0" smtClean="0"/>
              <a:t> Rotor:</a:t>
            </a:r>
            <a:endParaRPr lang="en-US" sz="3200" dirty="0"/>
          </a:p>
        </p:txBody>
      </p:sp>
      <p:sp>
        <p:nvSpPr>
          <p:cNvPr id="10" name="TextBox 9"/>
          <p:cNvSpPr txBox="1"/>
          <p:nvPr/>
        </p:nvSpPr>
        <p:spPr>
          <a:xfrm>
            <a:off x="1686130" y="2756148"/>
            <a:ext cx="2924390" cy="584775"/>
          </a:xfrm>
          <a:prstGeom prst="rect">
            <a:avLst/>
          </a:prstGeom>
          <a:noFill/>
        </p:spPr>
        <p:txBody>
          <a:bodyPr wrap="none" rtlCol="0">
            <a:spAutoFit/>
          </a:bodyPr>
          <a:lstStyle/>
          <a:p>
            <a:r>
              <a:rPr lang="en-US" sz="3200" dirty="0" smtClean="0"/>
              <a:t>Propeller  Rotor:</a:t>
            </a:r>
            <a:endParaRPr lang="en-US" sz="3200" dirty="0"/>
          </a:p>
        </p:txBody>
      </p:sp>
      <p:sp>
        <p:nvSpPr>
          <p:cNvPr id="11" name="TextBox 10"/>
          <p:cNvSpPr txBox="1"/>
          <p:nvPr/>
        </p:nvSpPr>
        <p:spPr>
          <a:xfrm>
            <a:off x="1666675" y="4117998"/>
            <a:ext cx="2777748" cy="584775"/>
          </a:xfrm>
          <a:prstGeom prst="rect">
            <a:avLst/>
          </a:prstGeom>
          <a:noFill/>
        </p:spPr>
        <p:txBody>
          <a:bodyPr wrap="none" rtlCol="0">
            <a:spAutoFit/>
          </a:bodyPr>
          <a:lstStyle/>
          <a:p>
            <a:r>
              <a:rPr lang="en-US" sz="3200" dirty="0" err="1" smtClean="0"/>
              <a:t>Savonius</a:t>
            </a:r>
            <a:r>
              <a:rPr lang="en-US" sz="3200" dirty="0" smtClean="0"/>
              <a:t> Rotor:</a:t>
            </a:r>
            <a:endParaRPr lang="en-US" sz="3200" dirty="0"/>
          </a:p>
        </p:txBody>
      </p:sp>
      <p:sp>
        <p:nvSpPr>
          <p:cNvPr id="12" name="TextBox 11"/>
          <p:cNvSpPr txBox="1"/>
          <p:nvPr/>
        </p:nvSpPr>
        <p:spPr>
          <a:xfrm>
            <a:off x="1682890" y="5593338"/>
            <a:ext cx="2815579" cy="584775"/>
          </a:xfrm>
          <a:prstGeom prst="rect">
            <a:avLst/>
          </a:prstGeom>
          <a:noFill/>
        </p:spPr>
        <p:txBody>
          <a:bodyPr wrap="none" rtlCol="0">
            <a:spAutoFit/>
          </a:bodyPr>
          <a:lstStyle/>
          <a:p>
            <a:r>
              <a:rPr lang="en-US" sz="3200" dirty="0" err="1" smtClean="0"/>
              <a:t>Darrieus</a:t>
            </a:r>
            <a:r>
              <a:rPr lang="en-US" sz="3200" dirty="0" smtClean="0"/>
              <a:t>  Rotor:</a:t>
            </a:r>
            <a:endParaRPr lang="en-US" sz="3200" dirty="0"/>
          </a:p>
        </p:txBody>
      </p:sp>
      <p:pic>
        <p:nvPicPr>
          <p:cNvPr id="84996" name="Picture 4" descr="Image result for multi blade rotors in wind turbine"/>
          <p:cNvPicPr>
            <a:picLocks noChangeAspect="1" noChangeArrowheads="1"/>
          </p:cNvPicPr>
          <p:nvPr/>
        </p:nvPicPr>
        <p:blipFill>
          <a:blip r:embed="rId2" cstate="print"/>
          <a:srcRect/>
          <a:stretch>
            <a:fillRect/>
          </a:stretch>
        </p:blipFill>
        <p:spPr bwMode="auto">
          <a:xfrm>
            <a:off x="5116682" y="994653"/>
            <a:ext cx="2626535" cy="1969901"/>
          </a:xfrm>
          <a:prstGeom prst="rect">
            <a:avLst/>
          </a:prstGeom>
          <a:noFill/>
        </p:spPr>
      </p:pic>
      <p:pic>
        <p:nvPicPr>
          <p:cNvPr id="84998" name="Picture 6" descr="Image result for propeller rotor wind turbine"/>
          <p:cNvPicPr>
            <a:picLocks noChangeAspect="1" noChangeArrowheads="1"/>
          </p:cNvPicPr>
          <p:nvPr/>
        </p:nvPicPr>
        <p:blipFill>
          <a:blip r:embed="rId3" cstate="print"/>
          <a:srcRect/>
          <a:stretch>
            <a:fillRect/>
          </a:stretch>
        </p:blipFill>
        <p:spPr bwMode="auto">
          <a:xfrm>
            <a:off x="8404629" y="978441"/>
            <a:ext cx="2821089" cy="2037134"/>
          </a:xfrm>
          <a:prstGeom prst="rect">
            <a:avLst/>
          </a:prstGeom>
          <a:noFill/>
        </p:spPr>
      </p:pic>
      <p:pic>
        <p:nvPicPr>
          <p:cNvPr id="85000" name="Picture 8" descr="Related image"/>
          <p:cNvPicPr>
            <a:picLocks noChangeAspect="1" noChangeArrowheads="1"/>
          </p:cNvPicPr>
          <p:nvPr/>
        </p:nvPicPr>
        <p:blipFill>
          <a:blip r:embed="rId4" cstate="print"/>
          <a:srcRect/>
          <a:stretch>
            <a:fillRect/>
          </a:stretch>
        </p:blipFill>
        <p:spPr bwMode="auto">
          <a:xfrm>
            <a:off x="8165154" y="3152166"/>
            <a:ext cx="3705833" cy="3705834"/>
          </a:xfrm>
          <a:prstGeom prst="rect">
            <a:avLst/>
          </a:prstGeom>
          <a:noFill/>
        </p:spPr>
      </p:pic>
      <p:pic>
        <p:nvPicPr>
          <p:cNvPr id="85004" name="Picture 12" descr="Image result for savonius rotor wind turbine"/>
          <p:cNvPicPr>
            <a:picLocks noChangeAspect="1" noChangeArrowheads="1"/>
          </p:cNvPicPr>
          <p:nvPr/>
        </p:nvPicPr>
        <p:blipFill>
          <a:blip r:embed="rId5" cstate="print"/>
          <a:srcRect/>
          <a:stretch>
            <a:fillRect/>
          </a:stretch>
        </p:blipFill>
        <p:spPr bwMode="auto">
          <a:xfrm>
            <a:off x="4967523" y="3463046"/>
            <a:ext cx="3125821" cy="339495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500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0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864"/>
            <a:ext cx="10541000" cy="495487"/>
          </a:xfrm>
        </p:spPr>
        <p:txBody>
          <a:bodyPr>
            <a:normAutofit fontScale="90000"/>
          </a:bodyPr>
          <a:lstStyle/>
          <a:p>
            <a:r>
              <a:rPr lang="en-US" dirty="0" smtClean="0"/>
              <a:t>Terms used in wind energy:</a:t>
            </a:r>
            <a:br>
              <a:rPr lang="en-US" dirty="0" smtClean="0"/>
            </a:br>
            <a:endParaRPr lang="en-US" dirty="0"/>
          </a:p>
        </p:txBody>
      </p:sp>
      <p:sp>
        <p:nvSpPr>
          <p:cNvPr id="5" name="TextBox 4"/>
          <p:cNvSpPr txBox="1"/>
          <p:nvPr/>
        </p:nvSpPr>
        <p:spPr>
          <a:xfrm>
            <a:off x="1593796" y="368206"/>
            <a:ext cx="3265253" cy="6986528"/>
          </a:xfrm>
          <a:prstGeom prst="rect">
            <a:avLst/>
          </a:prstGeom>
          <a:noFill/>
        </p:spPr>
        <p:txBody>
          <a:bodyPr wrap="none" rtlCol="0">
            <a:spAutoFit/>
          </a:bodyPr>
          <a:lstStyle/>
          <a:p>
            <a:pPr>
              <a:buFont typeface="Arial" pitchFamily="34" charset="0"/>
              <a:buChar char="•"/>
            </a:pPr>
            <a:r>
              <a:rPr lang="en-US" sz="2800" dirty="0" smtClean="0"/>
              <a:t> Airfoil</a:t>
            </a:r>
          </a:p>
          <a:p>
            <a:pPr>
              <a:buFont typeface="Arial" pitchFamily="34" charset="0"/>
              <a:buChar char="•"/>
            </a:pPr>
            <a:r>
              <a:rPr lang="en-US" sz="2800" dirty="0" smtClean="0"/>
              <a:t>Angle of attack</a:t>
            </a:r>
          </a:p>
          <a:p>
            <a:pPr>
              <a:buFont typeface="Arial" pitchFamily="34" charset="0"/>
              <a:buChar char="•"/>
            </a:pPr>
            <a:r>
              <a:rPr lang="en-US" sz="2800" dirty="0" smtClean="0"/>
              <a:t>Blade</a:t>
            </a:r>
          </a:p>
          <a:p>
            <a:pPr>
              <a:buFont typeface="Arial" pitchFamily="34" charset="0"/>
              <a:buChar char="•"/>
            </a:pPr>
            <a:r>
              <a:rPr lang="en-US" sz="2800" dirty="0" smtClean="0"/>
              <a:t>Leading edge</a:t>
            </a:r>
          </a:p>
          <a:p>
            <a:pPr>
              <a:buFont typeface="Arial" pitchFamily="34" charset="0"/>
              <a:buChar char="•"/>
            </a:pPr>
            <a:r>
              <a:rPr lang="en-US" sz="2800" dirty="0" smtClean="0"/>
              <a:t>Trailing edge</a:t>
            </a:r>
          </a:p>
          <a:p>
            <a:pPr>
              <a:buFont typeface="Arial" pitchFamily="34" charset="0"/>
              <a:buChar char="•"/>
            </a:pPr>
            <a:r>
              <a:rPr lang="en-US" sz="2800" dirty="0" smtClean="0"/>
              <a:t>Chord line</a:t>
            </a:r>
          </a:p>
          <a:p>
            <a:pPr>
              <a:buFont typeface="Arial" pitchFamily="34" charset="0"/>
              <a:buChar char="•"/>
            </a:pPr>
            <a:r>
              <a:rPr lang="en-US" sz="2800" dirty="0" smtClean="0"/>
              <a:t>Mean line</a:t>
            </a:r>
          </a:p>
          <a:p>
            <a:pPr>
              <a:buFont typeface="Arial" pitchFamily="34" charset="0"/>
              <a:buChar char="•"/>
            </a:pPr>
            <a:r>
              <a:rPr lang="en-US" sz="2800" dirty="0" smtClean="0"/>
              <a:t>Camber</a:t>
            </a:r>
          </a:p>
          <a:p>
            <a:pPr>
              <a:buFont typeface="Arial" pitchFamily="34" charset="0"/>
              <a:buChar char="•"/>
            </a:pPr>
            <a:r>
              <a:rPr lang="en-US" sz="2800" dirty="0" err="1" smtClean="0"/>
              <a:t>Roter</a:t>
            </a:r>
            <a:endParaRPr lang="en-US" sz="2800" dirty="0" smtClean="0"/>
          </a:p>
          <a:p>
            <a:pPr>
              <a:buFont typeface="Arial" pitchFamily="34" charset="0"/>
              <a:buChar char="•"/>
            </a:pPr>
            <a:r>
              <a:rPr lang="en-US" sz="2800" dirty="0" smtClean="0"/>
              <a:t>Hub</a:t>
            </a:r>
          </a:p>
          <a:p>
            <a:pPr>
              <a:buFont typeface="Arial" pitchFamily="34" charset="0"/>
              <a:buChar char="•"/>
            </a:pPr>
            <a:r>
              <a:rPr lang="en-US" sz="2800" dirty="0" smtClean="0"/>
              <a:t>Propeller</a:t>
            </a:r>
          </a:p>
          <a:p>
            <a:pPr>
              <a:buFont typeface="Arial" pitchFamily="34" charset="0"/>
              <a:buChar char="•"/>
            </a:pPr>
            <a:r>
              <a:rPr lang="en-US" sz="2800" dirty="0" smtClean="0"/>
              <a:t>Tip speed ration</a:t>
            </a:r>
          </a:p>
          <a:p>
            <a:pPr>
              <a:buFont typeface="Arial" pitchFamily="34" charset="0"/>
              <a:buChar char="•"/>
            </a:pPr>
            <a:r>
              <a:rPr lang="en-US" sz="2800" dirty="0" smtClean="0"/>
              <a:t>Pitch angle</a:t>
            </a:r>
          </a:p>
          <a:p>
            <a:pPr>
              <a:buFont typeface="Arial" pitchFamily="34" charset="0"/>
              <a:buChar char="•"/>
            </a:pPr>
            <a:r>
              <a:rPr lang="en-US" sz="2800" dirty="0" smtClean="0"/>
              <a:t>Pitch </a:t>
            </a:r>
            <a:r>
              <a:rPr lang="en-US" sz="2800" dirty="0" err="1" smtClean="0"/>
              <a:t>controll</a:t>
            </a:r>
            <a:r>
              <a:rPr lang="en-US" sz="2800" dirty="0" smtClean="0"/>
              <a:t> blades</a:t>
            </a:r>
          </a:p>
          <a:p>
            <a:pPr>
              <a:buFont typeface="Arial" pitchFamily="34" charset="0"/>
              <a:buChar char="•"/>
            </a:pPr>
            <a:endParaRPr lang="en-US" sz="2800" dirty="0" smtClean="0"/>
          </a:p>
          <a:p>
            <a:pPr>
              <a:buFont typeface="Arial" pitchFamily="34" charset="0"/>
              <a:buChar char="•"/>
            </a:pPr>
            <a:endParaRPr lang="en-US" sz="2800" dirty="0" smtClean="0"/>
          </a:p>
        </p:txBody>
      </p:sp>
      <p:sp>
        <p:nvSpPr>
          <p:cNvPr id="6" name="Rectangle 5"/>
          <p:cNvSpPr/>
          <p:nvPr/>
        </p:nvSpPr>
        <p:spPr>
          <a:xfrm>
            <a:off x="6096000" y="282608"/>
            <a:ext cx="6096000" cy="6124754"/>
          </a:xfrm>
          <a:prstGeom prst="rect">
            <a:avLst/>
          </a:prstGeom>
        </p:spPr>
        <p:txBody>
          <a:bodyPr>
            <a:spAutoFit/>
          </a:bodyPr>
          <a:lstStyle/>
          <a:p>
            <a:pPr>
              <a:buFont typeface="Arial" pitchFamily="34" charset="0"/>
              <a:buChar char="•"/>
            </a:pPr>
            <a:r>
              <a:rPr lang="en-US" sz="2800" dirty="0" smtClean="0"/>
              <a:t>Stall regulated system</a:t>
            </a:r>
          </a:p>
          <a:p>
            <a:pPr>
              <a:buFont typeface="Arial" pitchFamily="34" charset="0"/>
              <a:buChar char="•"/>
            </a:pPr>
            <a:r>
              <a:rPr lang="en-US" sz="2800" dirty="0" smtClean="0"/>
              <a:t>Swept are</a:t>
            </a:r>
          </a:p>
          <a:p>
            <a:pPr>
              <a:buFont typeface="Arial" pitchFamily="34" charset="0"/>
              <a:buChar char="•"/>
            </a:pPr>
            <a:r>
              <a:rPr lang="en-US" sz="2800" dirty="0" smtClean="0"/>
              <a:t>Solidity</a:t>
            </a:r>
          </a:p>
          <a:p>
            <a:pPr>
              <a:buFont typeface="Arial" pitchFamily="34" charset="0"/>
              <a:buChar char="•"/>
            </a:pPr>
            <a:r>
              <a:rPr lang="en-US" sz="2800" dirty="0" smtClean="0"/>
              <a:t>Drag Force</a:t>
            </a:r>
          </a:p>
          <a:p>
            <a:pPr>
              <a:buFont typeface="Arial" pitchFamily="34" charset="0"/>
              <a:buChar char="•"/>
            </a:pPr>
            <a:r>
              <a:rPr lang="en-US" sz="2800" dirty="0" smtClean="0"/>
              <a:t>Lift Force</a:t>
            </a:r>
          </a:p>
          <a:p>
            <a:pPr>
              <a:buFont typeface="Arial" pitchFamily="34" charset="0"/>
              <a:buChar char="•"/>
            </a:pPr>
            <a:r>
              <a:rPr lang="en-US" sz="2800" dirty="0" smtClean="0"/>
              <a:t>Nacelle</a:t>
            </a:r>
          </a:p>
          <a:p>
            <a:pPr>
              <a:buFont typeface="Arial" pitchFamily="34" charset="0"/>
              <a:buChar char="•"/>
            </a:pPr>
            <a:r>
              <a:rPr lang="en-US" sz="2800" dirty="0" smtClean="0"/>
              <a:t>Yaw Control</a:t>
            </a:r>
          </a:p>
          <a:p>
            <a:pPr>
              <a:buFont typeface="Arial" pitchFamily="34" charset="0"/>
              <a:buChar char="•"/>
            </a:pPr>
            <a:r>
              <a:rPr lang="en-US" sz="2800" dirty="0" smtClean="0"/>
              <a:t>Cut-in speed</a:t>
            </a:r>
          </a:p>
          <a:p>
            <a:pPr>
              <a:buFont typeface="Arial" pitchFamily="34" charset="0"/>
              <a:buChar char="•"/>
            </a:pPr>
            <a:r>
              <a:rPr lang="en-US" sz="2800" dirty="0" smtClean="0"/>
              <a:t>Rated wind speed</a:t>
            </a:r>
          </a:p>
          <a:p>
            <a:pPr>
              <a:buFont typeface="Arial" pitchFamily="34" charset="0"/>
              <a:buChar char="•"/>
            </a:pPr>
            <a:r>
              <a:rPr lang="en-US" sz="2800" dirty="0" smtClean="0"/>
              <a:t>Cut-out speed</a:t>
            </a:r>
          </a:p>
          <a:p>
            <a:pPr>
              <a:buFont typeface="Arial" pitchFamily="34" charset="0"/>
              <a:buChar char="•"/>
            </a:pPr>
            <a:r>
              <a:rPr lang="en-US" sz="2800" dirty="0" smtClean="0"/>
              <a:t>Down wind speed</a:t>
            </a:r>
          </a:p>
          <a:p>
            <a:pPr>
              <a:buFont typeface="Arial" pitchFamily="34" charset="0"/>
              <a:buChar char="•"/>
            </a:pPr>
            <a:r>
              <a:rPr lang="en-US" sz="2800" dirty="0" smtClean="0"/>
              <a:t>Up wind speed</a:t>
            </a:r>
          </a:p>
          <a:p>
            <a:pPr>
              <a:buFont typeface="Arial" pitchFamily="34" charset="0"/>
              <a:buChar char="•"/>
            </a:pPr>
            <a:r>
              <a:rPr lang="en-US" sz="2800" dirty="0" smtClean="0"/>
              <a:t>Wind rose</a:t>
            </a:r>
          </a:p>
          <a:p>
            <a:pPr>
              <a:buFont typeface="Arial" pitchFamily="34" charset="0"/>
              <a:buChar char="•"/>
            </a:pPr>
            <a:r>
              <a:rPr lang="en-US" sz="2800" dirty="0" smtClean="0"/>
              <a:t>Wind Van</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smtClean="0"/>
              <a:t>Exploring Wind - 1/23/17 - ©The NEED Project </a:t>
            </a:r>
            <a:endParaRPr lang="en-US"/>
          </a:p>
        </p:txBody>
      </p:sp>
      <p:pic>
        <p:nvPicPr>
          <p:cNvPr id="1027" name="Picture 3"/>
          <p:cNvPicPr>
            <a:picLocks noChangeAspect="1" noChangeArrowheads="1"/>
          </p:cNvPicPr>
          <p:nvPr/>
        </p:nvPicPr>
        <p:blipFill>
          <a:blip r:embed="rId2"/>
          <a:srcRect/>
          <a:stretch>
            <a:fillRect/>
          </a:stretch>
        </p:blipFill>
        <p:spPr bwMode="auto">
          <a:xfrm>
            <a:off x="352003" y="315590"/>
            <a:ext cx="10961456" cy="18538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smtClean="0"/>
              <a:t>What is Wind?</a:t>
            </a:r>
          </a:p>
        </p:txBody>
      </p:sp>
      <p:sp>
        <p:nvSpPr>
          <p:cNvPr id="7171" name="Content Placeholder 2"/>
          <p:cNvSpPr>
            <a:spLocks noGrp="1"/>
          </p:cNvSpPr>
          <p:nvPr>
            <p:ph idx="1"/>
          </p:nvPr>
        </p:nvSpPr>
        <p:spPr/>
        <p:txBody>
          <a:bodyPr/>
          <a:lstStyle/>
          <a:p>
            <a:pPr eaLnBrk="1" hangingPunct="1"/>
            <a:r>
              <a:rPr lang="en-US" smtClean="0"/>
              <a:t>Wind is a form of </a:t>
            </a:r>
            <a:r>
              <a:rPr lang="en-US" smtClean="0">
                <a:solidFill>
                  <a:srgbClr val="FF0000"/>
                </a:solidFill>
              </a:rPr>
              <a:t>Solar Energy</a:t>
            </a:r>
          </a:p>
          <a:p>
            <a:pPr eaLnBrk="1" hangingPunct="1"/>
            <a:r>
              <a:rPr lang="en-GB" smtClean="0"/>
              <a:t>The sun heats the </a:t>
            </a:r>
            <a:br>
              <a:rPr lang="en-GB" smtClean="0"/>
            </a:br>
            <a:r>
              <a:rPr lang="en-GB" smtClean="0"/>
              <a:t>Earth’s surface at varying rates</a:t>
            </a:r>
          </a:p>
          <a:p>
            <a:pPr eaLnBrk="1" hangingPunct="1"/>
            <a:r>
              <a:rPr lang="en-GB" smtClean="0"/>
              <a:t>The air above the warmer areas heats up, becomes less dense and rises</a:t>
            </a:r>
          </a:p>
          <a:p>
            <a:pPr eaLnBrk="1" hangingPunct="1"/>
            <a:r>
              <a:rPr lang="en-GB" smtClean="0"/>
              <a:t>Cooler air from adjacent higher-pressure areas moves to the lower-pressure areas</a:t>
            </a:r>
          </a:p>
          <a:p>
            <a:pPr eaLnBrk="1" hangingPunct="1"/>
            <a:r>
              <a:rPr lang="en-GB" smtClean="0"/>
              <a:t>That movement = wind</a:t>
            </a:r>
            <a:endParaRPr lang="en-US" smtClean="0"/>
          </a:p>
        </p:txBody>
      </p:sp>
      <p:sp>
        <p:nvSpPr>
          <p:cNvPr id="7172" name="Date Placeholder 3"/>
          <p:cNvSpPr>
            <a:spLocks noGrp="1"/>
          </p:cNvSpPr>
          <p:nvPr>
            <p:ph type="dt" sz="quarter" idx="10"/>
          </p:nvPr>
        </p:nvSpPr>
        <p:spPr bwMode="auto">
          <a:noFill/>
          <a:ln>
            <a:miter lim="800000"/>
            <a:headEnd/>
            <a:tailEnd/>
          </a:ln>
        </p:spPr>
        <p:txBody>
          <a:bodyPr/>
          <a:lstStyle/>
          <a:p>
            <a:r>
              <a:rPr lang="en-US">
                <a:latin typeface="Calibri" pitchFamily="34" charset="0"/>
                <a:ea typeface="MS PGothic" pitchFamily="34" charset="-128"/>
              </a:rPr>
              <a:t>24 - 25 SEP 2010</a:t>
            </a:r>
          </a:p>
        </p:txBody>
      </p:sp>
      <p:sp>
        <p:nvSpPr>
          <p:cNvPr id="7173" name="Slide Number Placeholder 4"/>
          <p:cNvSpPr>
            <a:spLocks noGrp="1"/>
          </p:cNvSpPr>
          <p:nvPr>
            <p:ph type="sldNum" sz="quarter" idx="12"/>
          </p:nvPr>
        </p:nvSpPr>
        <p:spPr bwMode="auto">
          <a:noFill/>
          <a:ln>
            <a:miter lim="800000"/>
            <a:headEnd/>
            <a:tailEnd/>
          </a:ln>
        </p:spPr>
        <p:txBody>
          <a:bodyPr/>
          <a:lstStyle/>
          <a:p>
            <a:fld id="{05AD4960-4194-45C5-8DAF-658535823176}" type="slidenum">
              <a:rPr lang="en-US">
                <a:latin typeface="Calibri" pitchFamily="34" charset="0"/>
                <a:ea typeface="MS PGothic" pitchFamily="34" charset="-128"/>
              </a:rPr>
              <a:pPr/>
              <a:t>2</a:t>
            </a:fld>
            <a:endParaRPr lang="en-US">
              <a:latin typeface="Calibri" pitchFamily="34" charset="0"/>
              <a:ea typeface="MS PGothic" pitchFamily="34" charset="-128"/>
            </a:endParaRPr>
          </a:p>
        </p:txBody>
      </p:sp>
      <p:pic>
        <p:nvPicPr>
          <p:cNvPr id="7" name="Picture 6"/>
          <p:cNvPicPr>
            <a:picLocks noChangeAspect="1"/>
          </p:cNvPicPr>
          <p:nvPr/>
        </p:nvPicPr>
        <p:blipFill>
          <a:blip r:embed="rId2" cstate="print"/>
          <a:srcRect l="54000" b="62500"/>
          <a:stretch>
            <a:fillRect/>
          </a:stretch>
        </p:blipFill>
        <p:spPr>
          <a:xfrm>
            <a:off x="0" y="0"/>
            <a:ext cx="2235200" cy="1639957"/>
          </a:xfrm>
          <a:prstGeom prst="rect">
            <a:avLst/>
          </a:prstGeom>
          <a:scene3d>
            <a:camera prst="orthographicFront">
              <a:rot lat="0" lon="10799977" rev="0"/>
            </a:camera>
            <a:lightRig rig="threePt" dir="t"/>
          </a:scene3d>
        </p:spPr>
      </p:pic>
      <p:pic>
        <p:nvPicPr>
          <p:cNvPr id="7175" name="Picture 7"/>
          <p:cNvPicPr>
            <a:picLocks noChangeAspect="1"/>
          </p:cNvPicPr>
          <p:nvPr/>
        </p:nvPicPr>
        <p:blipFill>
          <a:blip r:embed="rId3" cstate="print"/>
          <a:srcRect/>
          <a:stretch>
            <a:fillRect/>
          </a:stretch>
        </p:blipFill>
        <p:spPr bwMode="auto">
          <a:xfrm>
            <a:off x="8481485" y="228600"/>
            <a:ext cx="3441700" cy="3124200"/>
          </a:xfrm>
          <a:prstGeom prst="rect">
            <a:avLst/>
          </a:prstGeom>
          <a:noFill/>
          <a:ln w="9525">
            <a:noFill/>
            <a:miter lim="800000"/>
            <a:headEnd/>
            <a:tailEnd/>
          </a:ln>
        </p:spPr>
      </p:pic>
      <p:sp>
        <p:nvSpPr>
          <p:cNvPr id="9" name="Oval 8"/>
          <p:cNvSpPr/>
          <p:nvPr/>
        </p:nvSpPr>
        <p:spPr>
          <a:xfrm>
            <a:off x="-304800" y="-228600"/>
            <a:ext cx="1524000" cy="1143000"/>
          </a:xfrm>
          <a:prstGeom prst="ellipse">
            <a:avLst/>
          </a:prstGeom>
          <a:effectLst>
            <a:glow rad="292100">
              <a:srgbClr val="FFFF00">
                <a:alpha val="75000"/>
              </a:srgbClr>
            </a:glow>
            <a:softEdge rad="317500"/>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a:solidFill>
                <a:srgbClr val="FFFFFF"/>
              </a:solidFill>
              <a:ea typeface="ＭＳ Ｐゴシック" pitchFamily="26"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smtClean="0"/>
              <a:t>Exploring Wind - 1/23/17 - ©The NEED Project </a:t>
            </a:r>
            <a:endParaRPr lang="en-US"/>
          </a:p>
        </p:txBody>
      </p:sp>
      <p:pic>
        <p:nvPicPr>
          <p:cNvPr id="1028" name="Picture 4" descr="E:\wind energy\chapter 7_ kothari\New Doc 2017-10-10_6.jpg"/>
          <p:cNvPicPr>
            <a:picLocks noChangeAspect="1" noChangeArrowheads="1"/>
          </p:cNvPicPr>
          <p:nvPr/>
        </p:nvPicPr>
        <p:blipFill>
          <a:blip r:embed="rId2"/>
          <a:srcRect/>
          <a:stretch>
            <a:fillRect/>
          </a:stretch>
        </p:blipFill>
        <p:spPr bwMode="auto">
          <a:xfrm>
            <a:off x="247817" y="0"/>
            <a:ext cx="4990765" cy="6858000"/>
          </a:xfrm>
          <a:prstGeom prst="rect">
            <a:avLst/>
          </a:prstGeom>
          <a:noFill/>
        </p:spPr>
      </p:pic>
      <p:pic>
        <p:nvPicPr>
          <p:cNvPr id="2050" name="Picture 2" descr="E:\wind energy\chapter 7_ kothari\New Doc 2017-10-10_7.jpg"/>
          <p:cNvPicPr>
            <a:picLocks noChangeAspect="1" noChangeArrowheads="1"/>
          </p:cNvPicPr>
          <p:nvPr/>
        </p:nvPicPr>
        <p:blipFill>
          <a:blip r:embed="rId3"/>
          <a:srcRect/>
          <a:stretch>
            <a:fillRect/>
          </a:stretch>
        </p:blipFill>
        <p:spPr bwMode="auto">
          <a:xfrm>
            <a:off x="6737738" y="0"/>
            <a:ext cx="4970171" cy="6858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246543" y="-47242"/>
            <a:ext cx="10515600" cy="1325563"/>
          </a:xfrm>
        </p:spPr>
        <p:txBody>
          <a:bodyPr/>
          <a:lstStyle/>
          <a:p>
            <a:r>
              <a:rPr lang="en-US" dirty="0"/>
              <a:t>Wind Energy and </a:t>
            </a:r>
            <a:r>
              <a:rPr lang="en-US" dirty="0" smtClean="0"/>
              <a:t>Power:</a:t>
            </a:r>
            <a:endParaRPr lang="en-US" dirty="0"/>
          </a:p>
        </p:txBody>
      </p:sp>
      <p:sp>
        <p:nvSpPr>
          <p:cNvPr id="103427" name="Rectangle 3"/>
          <p:cNvSpPr>
            <a:spLocks noGrp="1" noChangeArrowheads="1"/>
          </p:cNvSpPr>
          <p:nvPr>
            <p:ph type="body" idx="1"/>
          </p:nvPr>
        </p:nvSpPr>
        <p:spPr>
          <a:xfrm>
            <a:off x="304800" y="1035420"/>
            <a:ext cx="10160000" cy="2981325"/>
          </a:xfrm>
        </p:spPr>
        <p:txBody>
          <a:bodyPr/>
          <a:lstStyle/>
          <a:p>
            <a:pPr>
              <a:lnSpc>
                <a:spcPct val="90000"/>
              </a:lnSpc>
            </a:pPr>
            <a:r>
              <a:rPr lang="en-US" sz="2800" dirty="0"/>
              <a:t>Atmospheric pressure differences accelerate and impart kinetic energy into the air</a:t>
            </a:r>
          </a:p>
          <a:p>
            <a:pPr>
              <a:lnSpc>
                <a:spcPct val="90000"/>
              </a:lnSpc>
            </a:pPr>
            <a:r>
              <a:rPr lang="en-US" sz="2800" dirty="0"/>
              <a:t>Wind energy conversion machines (WEC) convert wind energy into electrical or mechanical forms</a:t>
            </a:r>
          </a:p>
          <a:p>
            <a:pPr>
              <a:lnSpc>
                <a:spcPct val="90000"/>
              </a:lnSpc>
            </a:pPr>
            <a:r>
              <a:rPr lang="en-US" sz="2800" dirty="0"/>
              <a:t>How much </a:t>
            </a:r>
            <a:r>
              <a:rPr lang="en-US" sz="2800" i="1" dirty="0"/>
              <a:t>power</a:t>
            </a:r>
            <a:r>
              <a:rPr lang="en-US" sz="2800" dirty="0"/>
              <a:t> can we extract?</a:t>
            </a:r>
          </a:p>
        </p:txBody>
      </p:sp>
      <p:graphicFrame>
        <p:nvGraphicFramePr>
          <p:cNvPr id="103428" name="Object 4"/>
          <p:cNvGraphicFramePr>
            <a:graphicFrameLocks noChangeAspect="1"/>
          </p:cNvGraphicFramePr>
          <p:nvPr/>
        </p:nvGraphicFramePr>
        <p:xfrm>
          <a:off x="1198033" y="3946526"/>
          <a:ext cx="5378451" cy="708025"/>
        </p:xfrm>
        <a:graphic>
          <a:graphicData uri="http://schemas.openxmlformats.org/presentationml/2006/ole">
            <p:oleObj spid="_x0000_s3074" name="Equation" r:id="rId4" imgW="2387520" imgH="419040" progId="Equation.3">
              <p:embed/>
            </p:oleObj>
          </a:graphicData>
        </a:graphic>
      </p:graphicFrame>
      <p:graphicFrame>
        <p:nvGraphicFramePr>
          <p:cNvPr id="103429" name="Object 5"/>
          <p:cNvGraphicFramePr>
            <a:graphicFrameLocks noChangeAspect="1"/>
          </p:cNvGraphicFramePr>
          <p:nvPr/>
        </p:nvGraphicFramePr>
        <p:xfrm>
          <a:off x="1174752" y="4619626"/>
          <a:ext cx="4565649" cy="671513"/>
        </p:xfrm>
        <a:graphic>
          <a:graphicData uri="http://schemas.openxmlformats.org/presentationml/2006/ole">
            <p:oleObj spid="_x0000_s3075" name="Equation" r:id="rId5" imgW="2006280" imgH="393480" progId="Equation.3">
              <p:embed/>
            </p:oleObj>
          </a:graphicData>
        </a:graphic>
      </p:graphicFrame>
      <p:graphicFrame>
        <p:nvGraphicFramePr>
          <p:cNvPr id="103430" name="Object 6"/>
          <p:cNvGraphicFramePr>
            <a:graphicFrameLocks noChangeAspect="1"/>
          </p:cNvGraphicFramePr>
          <p:nvPr/>
        </p:nvGraphicFramePr>
        <p:xfrm>
          <a:off x="1210734" y="5364163"/>
          <a:ext cx="8094133" cy="849312"/>
        </p:xfrm>
        <a:graphic>
          <a:graphicData uri="http://schemas.openxmlformats.org/presentationml/2006/ole">
            <p:oleObj spid="_x0000_s3076" name="Equation" r:id="rId6" imgW="2997000" imgH="419040" progId="Equation.3">
              <p:embed/>
            </p:oleObj>
          </a:graphicData>
        </a:graphic>
      </p:graphicFrame>
      <p:sp>
        <p:nvSpPr>
          <p:cNvPr id="103431" name="Freeform 7"/>
          <p:cNvSpPr>
            <a:spLocks/>
          </p:cNvSpPr>
          <p:nvPr/>
        </p:nvSpPr>
        <p:spPr bwMode="auto">
          <a:xfrm>
            <a:off x="3767668" y="3967164"/>
            <a:ext cx="1665817" cy="803275"/>
          </a:xfrm>
          <a:custGeom>
            <a:avLst/>
            <a:gdLst/>
            <a:ahLst/>
            <a:cxnLst>
              <a:cxn ang="0">
                <a:pos x="45" y="45"/>
              </a:cxn>
              <a:cxn ang="0">
                <a:pos x="0" y="224"/>
              </a:cxn>
              <a:cxn ang="0">
                <a:pos x="250" y="371"/>
              </a:cxn>
              <a:cxn ang="0">
                <a:pos x="659" y="506"/>
              </a:cxn>
              <a:cxn ang="0">
                <a:pos x="787" y="320"/>
              </a:cxn>
              <a:cxn ang="0">
                <a:pos x="595" y="199"/>
              </a:cxn>
              <a:cxn ang="0">
                <a:pos x="467" y="141"/>
              </a:cxn>
              <a:cxn ang="0">
                <a:pos x="435" y="13"/>
              </a:cxn>
              <a:cxn ang="0">
                <a:pos x="198" y="0"/>
              </a:cxn>
              <a:cxn ang="0">
                <a:pos x="45" y="45"/>
              </a:cxn>
            </a:cxnLst>
            <a:rect l="0" t="0" r="r" b="b"/>
            <a:pathLst>
              <a:path w="787" h="506">
                <a:moveTo>
                  <a:pt x="45" y="45"/>
                </a:moveTo>
                <a:lnTo>
                  <a:pt x="0" y="224"/>
                </a:lnTo>
                <a:lnTo>
                  <a:pt x="250" y="371"/>
                </a:lnTo>
                <a:lnTo>
                  <a:pt x="659" y="506"/>
                </a:lnTo>
                <a:lnTo>
                  <a:pt x="787" y="320"/>
                </a:lnTo>
                <a:lnTo>
                  <a:pt x="595" y="199"/>
                </a:lnTo>
                <a:lnTo>
                  <a:pt x="467" y="141"/>
                </a:lnTo>
                <a:lnTo>
                  <a:pt x="435" y="13"/>
                </a:lnTo>
                <a:lnTo>
                  <a:pt x="198" y="0"/>
                </a:lnTo>
                <a:lnTo>
                  <a:pt x="45" y="45"/>
                </a:lnTo>
                <a:close/>
              </a:path>
            </a:pathLst>
          </a:custGeom>
          <a:noFill/>
          <a:ln w="25400">
            <a:solidFill>
              <a:srgbClr val="FF0000"/>
            </a:solidFill>
            <a:round/>
            <a:headEnd/>
            <a:tailEnd/>
          </a:ln>
          <a:effectLst/>
        </p:spPr>
        <p:txBody>
          <a:bodyPr/>
          <a:lstStyle/>
          <a:p>
            <a:endParaRPr lang="en-US"/>
          </a:p>
        </p:txBody>
      </p:sp>
      <p:sp>
        <p:nvSpPr>
          <p:cNvPr id="103433" name="Line 9"/>
          <p:cNvSpPr>
            <a:spLocks noChangeShapeType="1"/>
          </p:cNvSpPr>
          <p:nvPr/>
        </p:nvSpPr>
        <p:spPr bwMode="auto">
          <a:xfrm flipH="1">
            <a:off x="2108201" y="4495801"/>
            <a:ext cx="2019300" cy="257175"/>
          </a:xfrm>
          <a:prstGeom prst="line">
            <a:avLst/>
          </a:prstGeom>
          <a:noFill/>
          <a:ln w="19050">
            <a:solidFill>
              <a:srgbClr val="FF0000"/>
            </a:solidFill>
            <a:round/>
            <a:headEnd/>
            <a:tailEnd type="stealth" w="lg" len="lg"/>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Effect transition="in" filter="dissolve">
                                      <p:cBhvr>
                                        <p:cTn id="7" dur="500"/>
                                        <p:tgtEl>
                                          <p:spTgt spid="1034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427">
                                            <p:txEl>
                                              <p:pRg st="1" end="1"/>
                                            </p:txEl>
                                          </p:spTgt>
                                        </p:tgtEl>
                                        <p:attrNameLst>
                                          <p:attrName>style.visibility</p:attrName>
                                        </p:attrNameLst>
                                      </p:cBhvr>
                                      <p:to>
                                        <p:strVal val="visible"/>
                                      </p:to>
                                    </p:set>
                                    <p:animEffect transition="in" filter="dissolve">
                                      <p:cBhvr>
                                        <p:cTn id="12" dur="500"/>
                                        <p:tgtEl>
                                          <p:spTgt spid="1034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3427">
                                            <p:txEl>
                                              <p:pRg st="2" end="2"/>
                                            </p:txEl>
                                          </p:spTgt>
                                        </p:tgtEl>
                                        <p:attrNameLst>
                                          <p:attrName>style.visibility</p:attrName>
                                        </p:attrNameLst>
                                      </p:cBhvr>
                                      <p:to>
                                        <p:strVal val="visible"/>
                                      </p:to>
                                    </p:set>
                                    <p:animEffect transition="in" filter="dissolve">
                                      <p:cBhvr>
                                        <p:cTn id="17" dur="500"/>
                                        <p:tgtEl>
                                          <p:spTgt spid="1034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3428"/>
                                        </p:tgtEl>
                                        <p:attrNameLst>
                                          <p:attrName>style.visibility</p:attrName>
                                        </p:attrNameLst>
                                      </p:cBhvr>
                                      <p:to>
                                        <p:strVal val="visible"/>
                                      </p:to>
                                    </p:set>
                                    <p:animEffect transition="in" filter="dissolve">
                                      <p:cBhvr>
                                        <p:cTn id="22" dur="500"/>
                                        <p:tgtEl>
                                          <p:spTgt spid="10342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4" fill="hold" grpId="0" nodeType="clickEffect">
                                  <p:stCondLst>
                                    <p:cond delay="0"/>
                                  </p:stCondLst>
                                  <p:childTnLst>
                                    <p:set>
                                      <p:cBhvr>
                                        <p:cTn id="26" dur="1" fill="hold">
                                          <p:stCondLst>
                                            <p:cond delay="0"/>
                                          </p:stCondLst>
                                        </p:cTn>
                                        <p:tgtEl>
                                          <p:spTgt spid="103431"/>
                                        </p:tgtEl>
                                        <p:attrNameLst>
                                          <p:attrName>style.visibility</p:attrName>
                                        </p:attrNameLst>
                                      </p:cBhvr>
                                      <p:to>
                                        <p:strVal val="visible"/>
                                      </p:to>
                                    </p:set>
                                    <p:animEffect transition="in" filter="wheel(4)">
                                      <p:cBhvr>
                                        <p:cTn id="27" dur="500"/>
                                        <p:tgtEl>
                                          <p:spTgt spid="1034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103433"/>
                                        </p:tgtEl>
                                        <p:attrNameLst>
                                          <p:attrName>style.visibility</p:attrName>
                                        </p:attrNameLst>
                                      </p:cBhvr>
                                      <p:to>
                                        <p:strVal val="visible"/>
                                      </p:to>
                                    </p:set>
                                    <p:animEffect transition="in" filter="wipe(right)">
                                      <p:cBhvr>
                                        <p:cTn id="32" dur="500"/>
                                        <p:tgtEl>
                                          <p:spTgt spid="103433"/>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103429"/>
                                        </p:tgtEl>
                                        <p:attrNameLst>
                                          <p:attrName>style.visibility</p:attrName>
                                        </p:attrNameLst>
                                      </p:cBhvr>
                                      <p:to>
                                        <p:strVal val="visible"/>
                                      </p:to>
                                    </p:set>
                                    <p:animEffect transition="in" filter="dissolve">
                                      <p:cBhvr>
                                        <p:cTn id="36" dur="500"/>
                                        <p:tgtEl>
                                          <p:spTgt spid="103429"/>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03430"/>
                                        </p:tgtEl>
                                        <p:attrNameLst>
                                          <p:attrName>style.visibility</p:attrName>
                                        </p:attrNameLst>
                                      </p:cBhvr>
                                      <p:to>
                                        <p:strVal val="visible"/>
                                      </p:to>
                                    </p:set>
                                    <p:animEffect transition="in" filter="dissolve">
                                      <p:cBhvr>
                                        <p:cTn id="41" dur="500"/>
                                        <p:tgtEl>
                                          <p:spTgt spid="103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1" grpId="0" animBg="1"/>
      <p:bldP spid="1034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Wind Turbine Size-Power Comparison</a:t>
            </a:r>
          </a:p>
        </p:txBody>
      </p:sp>
      <p:pic>
        <p:nvPicPr>
          <p:cNvPr id="69636" name="Picture 4"/>
          <p:cNvPicPr>
            <a:picLocks noGrp="1" noChangeAspect="1" noChangeArrowheads="1"/>
          </p:cNvPicPr>
          <p:nvPr>
            <p:ph idx="1"/>
          </p:nvPr>
        </p:nvPicPr>
        <p:blipFill>
          <a:blip r:embed="rId3"/>
          <a:srcRect l="8109" r="5405"/>
          <a:stretch>
            <a:fillRect/>
          </a:stretch>
        </p:blipFill>
        <p:spPr>
          <a:xfrm>
            <a:off x="304800" y="1143000"/>
            <a:ext cx="11008784" cy="3487738"/>
          </a:xfrm>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Wind Turbine Configurations</a:t>
            </a:r>
          </a:p>
        </p:txBody>
      </p:sp>
      <p:grpSp>
        <p:nvGrpSpPr>
          <p:cNvPr id="2" name="Group 7"/>
          <p:cNvGrpSpPr>
            <a:grpSpLocks/>
          </p:cNvGrpSpPr>
          <p:nvPr/>
        </p:nvGrpSpPr>
        <p:grpSpPr bwMode="auto">
          <a:xfrm>
            <a:off x="3335867" y="723900"/>
            <a:ext cx="6870700" cy="6019800"/>
            <a:chOff x="1276" y="456"/>
            <a:chExt cx="3246" cy="3792"/>
          </a:xfrm>
        </p:grpSpPr>
        <p:pic>
          <p:nvPicPr>
            <p:cNvPr id="66564" name="Picture 4" descr="WindTurbineConcepts"/>
            <p:cNvPicPr>
              <a:picLocks noChangeAspect="1" noChangeArrowheads="1"/>
            </p:cNvPicPr>
            <p:nvPr/>
          </p:nvPicPr>
          <p:blipFill>
            <a:blip r:embed="rId3"/>
            <a:srcRect/>
            <a:stretch>
              <a:fillRect/>
            </a:stretch>
          </p:blipFill>
          <p:spPr bwMode="auto">
            <a:xfrm>
              <a:off x="1458" y="456"/>
              <a:ext cx="2922" cy="3792"/>
            </a:xfrm>
            <a:prstGeom prst="rect">
              <a:avLst/>
            </a:prstGeom>
            <a:noFill/>
            <a:ln/>
            <a:effectLst/>
          </p:spPr>
        </p:pic>
        <p:sp>
          <p:nvSpPr>
            <p:cNvPr id="66566" name="Line 6"/>
            <p:cNvSpPr>
              <a:spLocks noChangeShapeType="1"/>
            </p:cNvSpPr>
            <p:nvPr/>
          </p:nvSpPr>
          <p:spPr bwMode="auto">
            <a:xfrm>
              <a:off x="1276" y="2002"/>
              <a:ext cx="3246" cy="0"/>
            </a:xfrm>
            <a:prstGeom prst="line">
              <a:avLst/>
            </a:prstGeom>
            <a:noFill/>
            <a:ln w="25400">
              <a:solidFill>
                <a:srgbClr val="FF0000"/>
              </a:solidFill>
              <a:prstDash val="lgDash"/>
              <a:round/>
              <a:headEnd/>
              <a:tailEnd/>
            </a:ln>
            <a:effectLst/>
          </p:spPr>
          <p:txBody>
            <a:bodyPr/>
            <a:lstStyle/>
            <a:p>
              <a:endParaRPr lang="en-US"/>
            </a:p>
          </p:txBody>
        </p:sp>
      </p:grpSp>
      <p:sp>
        <p:nvSpPr>
          <p:cNvPr id="66568" name="Text Box 8"/>
          <p:cNvSpPr txBox="1">
            <a:spLocks noChangeArrowheads="1"/>
          </p:cNvSpPr>
          <p:nvPr/>
        </p:nvSpPr>
        <p:spPr bwMode="auto">
          <a:xfrm>
            <a:off x="1365251" y="1666876"/>
            <a:ext cx="1676400" cy="519113"/>
          </a:xfrm>
          <a:prstGeom prst="rect">
            <a:avLst/>
          </a:prstGeom>
          <a:noFill/>
          <a:ln w="9525">
            <a:noFill/>
            <a:miter lim="800000"/>
            <a:headEnd/>
            <a:tailEnd/>
          </a:ln>
          <a:effectLst/>
        </p:spPr>
        <p:txBody>
          <a:bodyPr>
            <a:spAutoFit/>
          </a:bodyPr>
          <a:lstStyle/>
          <a:p>
            <a:r>
              <a:rPr lang="en-US" sz="2800" b="1"/>
              <a:t>HAWT</a:t>
            </a:r>
            <a:endParaRPr lang="en-US" sz="2800"/>
          </a:p>
        </p:txBody>
      </p:sp>
      <p:sp>
        <p:nvSpPr>
          <p:cNvPr id="66570" name="AutoShape 10"/>
          <p:cNvSpPr>
            <a:spLocks/>
          </p:cNvSpPr>
          <p:nvPr/>
        </p:nvSpPr>
        <p:spPr bwMode="auto">
          <a:xfrm>
            <a:off x="3210984" y="1046163"/>
            <a:ext cx="338667" cy="1839912"/>
          </a:xfrm>
          <a:prstGeom prst="leftBrace">
            <a:avLst>
              <a:gd name="adj1" fmla="val 60365"/>
              <a:gd name="adj2" fmla="val 50000"/>
            </a:avLst>
          </a:prstGeom>
          <a:noFill/>
          <a:ln w="25400">
            <a:solidFill>
              <a:schemeClr val="tx1"/>
            </a:solidFill>
            <a:round/>
            <a:headEnd/>
            <a:tailEnd/>
          </a:ln>
          <a:effectLst/>
        </p:spPr>
        <p:txBody>
          <a:bodyPr wrap="none" anchor="ctr"/>
          <a:lstStyle/>
          <a:p>
            <a:endParaRPr lang="en-US"/>
          </a:p>
        </p:txBody>
      </p:sp>
      <p:sp>
        <p:nvSpPr>
          <p:cNvPr id="66571" name="AutoShape 11"/>
          <p:cNvSpPr>
            <a:spLocks/>
          </p:cNvSpPr>
          <p:nvPr/>
        </p:nvSpPr>
        <p:spPr bwMode="auto">
          <a:xfrm>
            <a:off x="3223684" y="3352800"/>
            <a:ext cx="338667" cy="3068638"/>
          </a:xfrm>
          <a:prstGeom prst="leftBrace">
            <a:avLst>
              <a:gd name="adj1" fmla="val 100677"/>
              <a:gd name="adj2" fmla="val 50000"/>
            </a:avLst>
          </a:prstGeom>
          <a:noFill/>
          <a:ln w="25400">
            <a:solidFill>
              <a:schemeClr val="tx1"/>
            </a:solidFill>
            <a:round/>
            <a:headEnd/>
            <a:tailEnd/>
          </a:ln>
          <a:effectLst/>
        </p:spPr>
        <p:txBody>
          <a:bodyPr wrap="none" anchor="ctr"/>
          <a:lstStyle/>
          <a:p>
            <a:endParaRPr lang="en-US"/>
          </a:p>
        </p:txBody>
      </p:sp>
      <p:sp>
        <p:nvSpPr>
          <p:cNvPr id="66572" name="Text Box 12"/>
          <p:cNvSpPr txBox="1">
            <a:spLocks noChangeArrowheads="1"/>
          </p:cNvSpPr>
          <p:nvPr/>
        </p:nvSpPr>
        <p:spPr bwMode="auto">
          <a:xfrm>
            <a:off x="1390651" y="4605338"/>
            <a:ext cx="1663700" cy="519112"/>
          </a:xfrm>
          <a:prstGeom prst="rect">
            <a:avLst/>
          </a:prstGeom>
          <a:noFill/>
          <a:ln w="9525">
            <a:noFill/>
            <a:miter lim="800000"/>
            <a:headEnd/>
            <a:tailEnd/>
          </a:ln>
          <a:effectLst/>
        </p:spPr>
        <p:txBody>
          <a:bodyPr>
            <a:spAutoFit/>
          </a:bodyPr>
          <a:lstStyle/>
          <a:p>
            <a:r>
              <a:rPr lang="en-US" sz="2800" b="1"/>
              <a:t>VAWT</a:t>
            </a:r>
            <a:endParaRPr lang="en-US" sz="2800"/>
          </a:p>
        </p:txBody>
      </p:sp>
      <p:sp>
        <p:nvSpPr>
          <p:cNvPr id="66573" name="Rectangle 13"/>
          <p:cNvSpPr>
            <a:spLocks noChangeArrowheads="1"/>
          </p:cNvSpPr>
          <p:nvPr/>
        </p:nvSpPr>
        <p:spPr bwMode="auto">
          <a:xfrm>
            <a:off x="1" y="6383339"/>
            <a:ext cx="3424767" cy="230832"/>
          </a:xfrm>
          <a:prstGeom prst="rect">
            <a:avLst/>
          </a:prstGeom>
          <a:noFill/>
          <a:ln w="9525">
            <a:noFill/>
            <a:miter lim="800000"/>
            <a:headEnd/>
            <a:tailEnd/>
          </a:ln>
          <a:effectLst/>
        </p:spPr>
        <p:txBody>
          <a:bodyPr>
            <a:spAutoFit/>
          </a:bodyPr>
          <a:lstStyle/>
          <a:p>
            <a:r>
              <a:rPr lang="en-US" sz="900"/>
              <a:t>Boyle, G., Renewable Energy, 2</a:t>
            </a:r>
            <a:r>
              <a:rPr lang="en-US" sz="900" baseline="30000"/>
              <a:t>nd</a:t>
            </a:r>
            <a:r>
              <a:rPr lang="en-US" sz="900"/>
              <a:t> ed., Oxford University Press, 2004</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838200" y="-83100"/>
            <a:ext cx="10515600" cy="1325563"/>
          </a:xfrm>
        </p:spPr>
        <p:txBody>
          <a:bodyPr/>
          <a:lstStyle/>
          <a:p>
            <a:r>
              <a:rPr lang="en-US" dirty="0"/>
              <a:t>Configuration Tradeoffs</a:t>
            </a:r>
          </a:p>
        </p:txBody>
      </p:sp>
      <p:sp>
        <p:nvSpPr>
          <p:cNvPr id="79875" name="Rectangle 3"/>
          <p:cNvSpPr>
            <a:spLocks noGrp="1" noChangeArrowheads="1"/>
          </p:cNvSpPr>
          <p:nvPr>
            <p:ph type="body" idx="1"/>
          </p:nvPr>
        </p:nvSpPr>
        <p:spPr>
          <a:xfrm>
            <a:off x="304800" y="1196781"/>
            <a:ext cx="10160000" cy="4830763"/>
          </a:xfrm>
        </p:spPr>
        <p:txBody>
          <a:bodyPr/>
          <a:lstStyle/>
          <a:p>
            <a:r>
              <a:rPr lang="en-US" dirty="0"/>
              <a:t>Factors</a:t>
            </a:r>
          </a:p>
          <a:p>
            <a:pPr lvl="1"/>
            <a:r>
              <a:rPr lang="en-US" dirty="0"/>
              <a:t>Efficiency</a:t>
            </a:r>
          </a:p>
          <a:p>
            <a:pPr lvl="2"/>
            <a:r>
              <a:rPr lang="en-US" dirty="0"/>
              <a:t>Power produced per unit cost</a:t>
            </a:r>
          </a:p>
          <a:p>
            <a:pPr lvl="1"/>
            <a:r>
              <a:rPr lang="en-US" dirty="0"/>
              <a:t>Directionality</a:t>
            </a:r>
          </a:p>
          <a:p>
            <a:pPr lvl="1"/>
            <a:r>
              <a:rPr lang="en-US" dirty="0"/>
              <a:t>Support configuration</a:t>
            </a:r>
          </a:p>
          <a:p>
            <a:pPr lvl="1"/>
            <a:r>
              <a:rPr lang="en-US" dirty="0"/>
              <a:t>Speed of rotation</a:t>
            </a:r>
          </a:p>
          <a:p>
            <a:pPr lvl="1"/>
            <a:r>
              <a:rPr lang="en-US" dirty="0"/>
              <a:t>Reliability</a:t>
            </a:r>
          </a:p>
          <a:p>
            <a:pPr lvl="1"/>
            <a:r>
              <a:rPr lang="en-US" dirty="0"/>
              <a:t>Cost</a:t>
            </a:r>
          </a:p>
          <a:p>
            <a:pPr lvl="1"/>
            <a:r>
              <a:rPr lang="en-US" dirty="0"/>
              <a:t>Maintainability</a:t>
            </a:r>
          </a:p>
          <a:p>
            <a:pPr lvl="1"/>
            <a:endParaRPr lang="en-US" dirty="0"/>
          </a:p>
        </p:txBody>
      </p:sp>
      <p:sp>
        <p:nvSpPr>
          <p:cNvPr id="79876" name="Text Box 4"/>
          <p:cNvSpPr txBox="1">
            <a:spLocks noChangeArrowheads="1"/>
          </p:cNvSpPr>
          <p:nvPr/>
        </p:nvSpPr>
        <p:spPr bwMode="auto">
          <a:xfrm>
            <a:off x="903818" y="5743576"/>
            <a:ext cx="8868833" cy="519113"/>
          </a:xfrm>
          <a:prstGeom prst="rect">
            <a:avLst/>
          </a:prstGeom>
          <a:noFill/>
          <a:ln w="9525">
            <a:noFill/>
            <a:miter lim="800000"/>
            <a:headEnd/>
            <a:tailEnd/>
          </a:ln>
          <a:effectLst/>
        </p:spPr>
        <p:txBody>
          <a:bodyPr>
            <a:spAutoFit/>
          </a:bodyPr>
          <a:lstStyle/>
          <a:p>
            <a:r>
              <a:rPr lang="en-US" sz="2800" b="1" dirty="0">
                <a:solidFill>
                  <a:srgbClr val="FF3300"/>
                </a:solidFill>
              </a:rPr>
              <a:t>Which type is </a:t>
            </a:r>
            <a:r>
              <a:rPr lang="en-US" sz="2800" b="1" i="1" dirty="0">
                <a:solidFill>
                  <a:srgbClr val="FF3300"/>
                </a:solidFill>
              </a:rPr>
              <a:t>best, HAWT or VAWT</a:t>
            </a:r>
            <a:r>
              <a:rPr lang="en-US" sz="2800" b="1" dirty="0">
                <a:solidFill>
                  <a:srgbClr val="FF3300"/>
                </a:solidFill>
              </a:rPr>
              <a:t>?</a:t>
            </a:r>
            <a:endParaRPr lang="en-US" sz="2800" dirty="0">
              <a:solidFill>
                <a:srgbClr val="FF33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t>Aerodynamics of Wind Turbine Blades</a:t>
            </a:r>
          </a:p>
        </p:txBody>
      </p:sp>
      <p:sp>
        <p:nvSpPr>
          <p:cNvPr id="81923" name="Rectangle 3"/>
          <p:cNvSpPr>
            <a:spLocks noGrp="1" noChangeArrowheads="1"/>
          </p:cNvSpPr>
          <p:nvPr>
            <p:ph type="body" sz="half" idx="1"/>
          </p:nvPr>
        </p:nvSpPr>
        <p:spPr>
          <a:xfrm>
            <a:off x="304801" y="838200"/>
            <a:ext cx="9251951" cy="3144838"/>
          </a:xfrm>
        </p:spPr>
        <p:txBody>
          <a:bodyPr/>
          <a:lstStyle/>
          <a:p>
            <a:pPr marL="0" indent="0"/>
            <a:r>
              <a:rPr lang="en-US" sz="2800"/>
              <a:t>Forces are transmitted from a moving fluid to an object in the flow stream</a:t>
            </a:r>
          </a:p>
          <a:p>
            <a:pPr marL="457200" lvl="1" indent="0"/>
            <a:r>
              <a:rPr lang="en-US" sz="2400"/>
              <a:t>Lift = the force component </a:t>
            </a:r>
            <a:r>
              <a:rPr lang="en-US" sz="2400" u="sng">
                <a:solidFill>
                  <a:srgbClr val="FF3300"/>
                </a:solidFill>
              </a:rPr>
              <a:t>perpendicular</a:t>
            </a:r>
            <a:r>
              <a:rPr lang="en-US" sz="2400"/>
              <a:t> to the original flow direction</a:t>
            </a:r>
          </a:p>
          <a:p>
            <a:pPr marL="457200" lvl="1" indent="0"/>
            <a:r>
              <a:rPr lang="en-US" sz="2400"/>
              <a:t>Drag = the force component </a:t>
            </a:r>
            <a:r>
              <a:rPr lang="en-US" sz="2400" u="sng">
                <a:solidFill>
                  <a:srgbClr val="FF3300"/>
                </a:solidFill>
              </a:rPr>
              <a:t>in line</a:t>
            </a:r>
            <a:r>
              <a:rPr lang="en-US" sz="2400"/>
              <a:t> with the original flow direction</a:t>
            </a:r>
          </a:p>
        </p:txBody>
      </p:sp>
      <p:pic>
        <p:nvPicPr>
          <p:cNvPr id="81924" name="Picture 4"/>
          <p:cNvPicPr>
            <a:picLocks noGrp="1" noChangeAspect="1" noChangeArrowheads="1"/>
          </p:cNvPicPr>
          <p:nvPr>
            <p:ph sz="half" idx="2"/>
          </p:nvPr>
        </p:nvPicPr>
        <p:blipFill>
          <a:blip r:embed="rId3"/>
          <a:srcRect r="255" b="34349"/>
          <a:stretch>
            <a:fillRect/>
          </a:stretch>
        </p:blipFill>
        <p:spPr>
          <a:xfrm>
            <a:off x="5555338" y="4124326"/>
            <a:ext cx="6525684" cy="2424113"/>
          </a:xfrm>
          <a:noFill/>
          <a:ln/>
        </p:spPr>
      </p:pic>
      <p:sp>
        <p:nvSpPr>
          <p:cNvPr id="81926" name="Line 6"/>
          <p:cNvSpPr>
            <a:spLocks noChangeShapeType="1"/>
          </p:cNvSpPr>
          <p:nvPr/>
        </p:nvSpPr>
        <p:spPr bwMode="auto">
          <a:xfrm>
            <a:off x="6476088" y="5426075"/>
            <a:ext cx="1191683" cy="0"/>
          </a:xfrm>
          <a:prstGeom prst="line">
            <a:avLst/>
          </a:prstGeom>
          <a:noFill/>
          <a:ln w="38100">
            <a:solidFill>
              <a:srgbClr val="FF0000"/>
            </a:solidFill>
            <a:round/>
            <a:headEnd/>
            <a:tailEnd type="triangle" w="med" len="lg"/>
          </a:ln>
          <a:effectLst/>
        </p:spPr>
        <p:txBody>
          <a:bodyPr/>
          <a:lstStyle/>
          <a:p>
            <a:endParaRPr lang="en-US"/>
          </a:p>
        </p:txBody>
      </p:sp>
      <p:sp>
        <p:nvSpPr>
          <p:cNvPr id="81927" name="Line 7"/>
          <p:cNvSpPr>
            <a:spLocks noChangeShapeType="1"/>
          </p:cNvSpPr>
          <p:nvPr/>
        </p:nvSpPr>
        <p:spPr bwMode="auto">
          <a:xfrm rot="-5400000">
            <a:off x="5714088" y="4664075"/>
            <a:ext cx="1524000" cy="0"/>
          </a:xfrm>
          <a:prstGeom prst="line">
            <a:avLst/>
          </a:prstGeom>
          <a:noFill/>
          <a:ln w="38100">
            <a:solidFill>
              <a:srgbClr val="FF0000"/>
            </a:solidFill>
            <a:round/>
            <a:headEnd/>
            <a:tailEnd type="triangle" w="med" len="lg"/>
          </a:ln>
          <a:effectLst/>
        </p:spPr>
        <p:txBody>
          <a:bodyPr/>
          <a:lstStyle/>
          <a:p>
            <a:endParaRPr lang="en-US"/>
          </a:p>
        </p:txBody>
      </p:sp>
      <p:sp>
        <p:nvSpPr>
          <p:cNvPr id="81928" name="Text Box 8"/>
          <p:cNvSpPr txBox="1">
            <a:spLocks noChangeArrowheads="1"/>
          </p:cNvSpPr>
          <p:nvPr/>
        </p:nvSpPr>
        <p:spPr bwMode="auto">
          <a:xfrm>
            <a:off x="6548056" y="3584576"/>
            <a:ext cx="1011767" cy="519113"/>
          </a:xfrm>
          <a:prstGeom prst="rect">
            <a:avLst/>
          </a:prstGeom>
          <a:solidFill>
            <a:srgbClr val="FFFF00">
              <a:alpha val="73000"/>
            </a:srgbClr>
          </a:solidFill>
          <a:ln w="9525">
            <a:noFill/>
            <a:miter lim="800000"/>
            <a:headEnd/>
            <a:tailEnd/>
          </a:ln>
          <a:effectLst/>
        </p:spPr>
        <p:txBody>
          <a:bodyPr>
            <a:spAutoFit/>
          </a:bodyPr>
          <a:lstStyle/>
          <a:p>
            <a:r>
              <a:rPr lang="en-US" sz="2800" b="1"/>
              <a:t>Lift</a:t>
            </a:r>
            <a:endParaRPr lang="en-US" sz="2800"/>
          </a:p>
        </p:txBody>
      </p:sp>
      <p:sp>
        <p:nvSpPr>
          <p:cNvPr id="81929" name="Text Box 9"/>
          <p:cNvSpPr txBox="1">
            <a:spLocks noChangeArrowheads="1"/>
          </p:cNvSpPr>
          <p:nvPr/>
        </p:nvSpPr>
        <p:spPr bwMode="auto">
          <a:xfrm>
            <a:off x="5886451" y="5214938"/>
            <a:ext cx="1255183" cy="457200"/>
          </a:xfrm>
          <a:prstGeom prst="rect">
            <a:avLst/>
          </a:prstGeom>
          <a:solidFill>
            <a:srgbClr val="FFFF00">
              <a:alpha val="64000"/>
            </a:srgbClr>
          </a:solidFill>
          <a:ln w="9525">
            <a:noFill/>
            <a:miter lim="800000"/>
            <a:headEnd/>
            <a:tailEnd/>
          </a:ln>
          <a:effectLst/>
        </p:spPr>
        <p:txBody>
          <a:bodyPr>
            <a:spAutoFit/>
          </a:bodyPr>
          <a:lstStyle/>
          <a:p>
            <a:r>
              <a:rPr lang="en-US" sz="2400" b="1" dirty="0"/>
              <a:t>Drag</a:t>
            </a:r>
            <a:endParaRPr lang="en-US" sz="2400" dirty="0"/>
          </a:p>
        </p:txBody>
      </p:sp>
      <p:sp>
        <p:nvSpPr>
          <p:cNvPr id="81933" name="Line 13"/>
          <p:cNvSpPr>
            <a:spLocks noChangeShapeType="1"/>
          </p:cNvSpPr>
          <p:nvPr/>
        </p:nvSpPr>
        <p:spPr bwMode="auto">
          <a:xfrm rot="-5400000">
            <a:off x="6358613" y="4121150"/>
            <a:ext cx="1428750" cy="1143000"/>
          </a:xfrm>
          <a:prstGeom prst="line">
            <a:avLst/>
          </a:prstGeom>
          <a:noFill/>
          <a:ln w="38100">
            <a:solidFill>
              <a:srgbClr val="0000FF"/>
            </a:solidFill>
            <a:round/>
            <a:headEnd/>
            <a:tailEnd type="triangle" w="med" len="lg"/>
          </a:ln>
          <a:effectLst/>
        </p:spPr>
        <p:txBody>
          <a:bodyPr/>
          <a:lstStyle/>
          <a:p>
            <a:endParaRPr lang="en-US"/>
          </a:p>
        </p:txBody>
      </p:sp>
      <p:pic>
        <p:nvPicPr>
          <p:cNvPr id="12" name="Picture 2"/>
          <p:cNvPicPr>
            <a:picLocks noChangeAspect="1" noChangeArrowheads="1"/>
          </p:cNvPicPr>
          <p:nvPr/>
        </p:nvPicPr>
        <p:blipFill>
          <a:blip r:embed="rId4" cstate="print"/>
          <a:srcRect/>
          <a:stretch>
            <a:fillRect/>
          </a:stretch>
        </p:blipFill>
        <p:spPr bwMode="auto">
          <a:xfrm>
            <a:off x="759759" y="2920254"/>
            <a:ext cx="2739457" cy="1474444"/>
          </a:xfrm>
          <a:prstGeom prst="rect">
            <a:avLst/>
          </a:prstGeom>
          <a:noFill/>
          <a:ln w="9525">
            <a:noFill/>
            <a:miter lim="800000"/>
            <a:headEnd/>
            <a:tailEnd/>
          </a:ln>
          <a:effectLst/>
        </p:spPr>
      </p:pic>
      <p:pic>
        <p:nvPicPr>
          <p:cNvPr id="13" name="Picture 4"/>
          <p:cNvPicPr>
            <a:picLocks noChangeAspect="1" noChangeArrowheads="1"/>
          </p:cNvPicPr>
          <p:nvPr/>
        </p:nvPicPr>
        <p:blipFill>
          <a:blip r:embed="rId5" cstate="print"/>
          <a:srcRect/>
          <a:stretch>
            <a:fillRect/>
          </a:stretch>
        </p:blipFill>
        <p:spPr bwMode="auto">
          <a:xfrm>
            <a:off x="1095378" y="4789019"/>
            <a:ext cx="2237489" cy="1557992"/>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animEffect transition="in" filter="dissolve">
                                      <p:cBhvr>
                                        <p:cTn id="7" dur="500"/>
                                        <p:tgtEl>
                                          <p:spTgt spid="81923">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1000"/>
                                  </p:stCondLst>
                                  <p:childTnLst>
                                    <p:set>
                                      <p:cBhvr>
                                        <p:cTn id="10" dur="1" fill="hold">
                                          <p:stCondLst>
                                            <p:cond delay="0"/>
                                          </p:stCondLst>
                                        </p:cTn>
                                        <p:tgtEl>
                                          <p:spTgt spid="81924"/>
                                        </p:tgtEl>
                                        <p:attrNameLst>
                                          <p:attrName>style.visibility</p:attrName>
                                        </p:attrNameLst>
                                      </p:cBhvr>
                                      <p:to>
                                        <p:strVal val="visible"/>
                                      </p:to>
                                    </p:set>
                                    <p:animEffect transition="in" filter="dissolve">
                                      <p:cBhvr>
                                        <p:cTn id="11" dur="500"/>
                                        <p:tgtEl>
                                          <p:spTgt spid="8192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81923">
                                            <p:txEl>
                                              <p:pRg st="1" end="1"/>
                                            </p:txEl>
                                          </p:spTgt>
                                        </p:tgtEl>
                                        <p:attrNameLst>
                                          <p:attrName>style.visibility</p:attrName>
                                        </p:attrNameLst>
                                      </p:cBhvr>
                                      <p:to>
                                        <p:strVal val="visible"/>
                                      </p:to>
                                    </p:set>
                                    <p:anim calcmode="lin" valueType="num">
                                      <p:cBhvr additive="base">
                                        <p:cTn id="16" dur="500" fill="hold"/>
                                        <p:tgtEl>
                                          <p:spTgt spid="8192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8192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500"/>
                                  </p:stCondLst>
                                  <p:childTnLst>
                                    <p:set>
                                      <p:cBhvr>
                                        <p:cTn id="20" dur="1" fill="hold">
                                          <p:stCondLst>
                                            <p:cond delay="0"/>
                                          </p:stCondLst>
                                        </p:cTn>
                                        <p:tgtEl>
                                          <p:spTgt spid="81927"/>
                                        </p:tgtEl>
                                        <p:attrNameLst>
                                          <p:attrName>style.visibility</p:attrName>
                                        </p:attrNameLst>
                                      </p:cBhvr>
                                      <p:to>
                                        <p:strVal val="visible"/>
                                      </p:to>
                                    </p:set>
                                    <p:anim calcmode="lin" valueType="num">
                                      <p:cBhvr additive="base">
                                        <p:cTn id="21" dur="500" fill="hold"/>
                                        <p:tgtEl>
                                          <p:spTgt spid="81927"/>
                                        </p:tgtEl>
                                        <p:attrNameLst>
                                          <p:attrName>ppt_x</p:attrName>
                                        </p:attrNameLst>
                                      </p:cBhvr>
                                      <p:tavLst>
                                        <p:tav tm="0">
                                          <p:val>
                                            <p:strVal val="#ppt_x"/>
                                          </p:val>
                                        </p:tav>
                                        <p:tav tm="100000">
                                          <p:val>
                                            <p:strVal val="#ppt_x"/>
                                          </p:val>
                                        </p:tav>
                                      </p:tavLst>
                                    </p:anim>
                                    <p:anim calcmode="lin" valueType="num">
                                      <p:cBhvr additive="base">
                                        <p:cTn id="22" dur="500" fill="hold"/>
                                        <p:tgtEl>
                                          <p:spTgt spid="81927"/>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9" presetClass="entr" presetSubtype="0" fill="hold" grpId="0" nodeType="afterEffect">
                                  <p:stCondLst>
                                    <p:cond delay="0"/>
                                  </p:stCondLst>
                                  <p:childTnLst>
                                    <p:set>
                                      <p:cBhvr>
                                        <p:cTn id="25" dur="1" fill="hold">
                                          <p:stCondLst>
                                            <p:cond delay="0"/>
                                          </p:stCondLst>
                                        </p:cTn>
                                        <p:tgtEl>
                                          <p:spTgt spid="81928"/>
                                        </p:tgtEl>
                                        <p:attrNameLst>
                                          <p:attrName>style.visibility</p:attrName>
                                        </p:attrNameLst>
                                      </p:cBhvr>
                                      <p:to>
                                        <p:strVal val="visible"/>
                                      </p:to>
                                    </p:set>
                                    <p:animEffect transition="in" filter="dissolve">
                                      <p:cBhvr>
                                        <p:cTn id="26" dur="500"/>
                                        <p:tgtEl>
                                          <p:spTgt spid="8192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1923">
                                            <p:txEl>
                                              <p:pRg st="2" end="2"/>
                                            </p:txEl>
                                          </p:spTgt>
                                        </p:tgtEl>
                                        <p:attrNameLst>
                                          <p:attrName>style.visibility</p:attrName>
                                        </p:attrNameLst>
                                      </p:cBhvr>
                                      <p:to>
                                        <p:strVal val="visible"/>
                                      </p:to>
                                    </p:set>
                                    <p:anim calcmode="lin" valueType="num">
                                      <p:cBhvr additive="base">
                                        <p:cTn id="31" dur="500" fill="hold"/>
                                        <p:tgtEl>
                                          <p:spTgt spid="81923">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1923">
                                            <p:txEl>
                                              <p:pRg st="2" end="2"/>
                                            </p:txEl>
                                          </p:spTgt>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8" fill="hold" grpId="0" nodeType="afterEffect">
                                  <p:stCondLst>
                                    <p:cond delay="500"/>
                                  </p:stCondLst>
                                  <p:childTnLst>
                                    <p:set>
                                      <p:cBhvr>
                                        <p:cTn id="35" dur="1" fill="hold">
                                          <p:stCondLst>
                                            <p:cond delay="0"/>
                                          </p:stCondLst>
                                        </p:cTn>
                                        <p:tgtEl>
                                          <p:spTgt spid="81926"/>
                                        </p:tgtEl>
                                        <p:attrNameLst>
                                          <p:attrName>style.visibility</p:attrName>
                                        </p:attrNameLst>
                                      </p:cBhvr>
                                      <p:to>
                                        <p:strVal val="visible"/>
                                      </p:to>
                                    </p:set>
                                    <p:anim calcmode="lin" valueType="num">
                                      <p:cBhvr additive="base">
                                        <p:cTn id="36" dur="500" fill="hold"/>
                                        <p:tgtEl>
                                          <p:spTgt spid="81926"/>
                                        </p:tgtEl>
                                        <p:attrNameLst>
                                          <p:attrName>ppt_x</p:attrName>
                                        </p:attrNameLst>
                                      </p:cBhvr>
                                      <p:tavLst>
                                        <p:tav tm="0">
                                          <p:val>
                                            <p:strVal val="0-#ppt_w/2"/>
                                          </p:val>
                                        </p:tav>
                                        <p:tav tm="100000">
                                          <p:val>
                                            <p:strVal val="#ppt_x"/>
                                          </p:val>
                                        </p:tav>
                                      </p:tavLst>
                                    </p:anim>
                                    <p:anim calcmode="lin" valueType="num">
                                      <p:cBhvr additive="base">
                                        <p:cTn id="37" dur="500" fill="hold"/>
                                        <p:tgtEl>
                                          <p:spTgt spid="81926"/>
                                        </p:tgtEl>
                                        <p:attrNameLst>
                                          <p:attrName>ppt_y</p:attrName>
                                        </p:attrNameLst>
                                      </p:cBhvr>
                                      <p:tavLst>
                                        <p:tav tm="0">
                                          <p:val>
                                            <p:strVal val="#ppt_y"/>
                                          </p:val>
                                        </p:tav>
                                        <p:tav tm="100000">
                                          <p:val>
                                            <p:strVal val="#ppt_y"/>
                                          </p:val>
                                        </p:tav>
                                      </p:tavLst>
                                    </p:anim>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81929"/>
                                        </p:tgtEl>
                                        <p:attrNameLst>
                                          <p:attrName>style.visibility</p:attrName>
                                        </p:attrNameLst>
                                      </p:cBhvr>
                                      <p:to>
                                        <p:strVal val="visible"/>
                                      </p:to>
                                    </p:set>
                                    <p:animEffect transition="in" filter="dissolve">
                                      <p:cBhvr>
                                        <p:cTn id="41" dur="500"/>
                                        <p:tgtEl>
                                          <p:spTgt spid="819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81933"/>
                                        </p:tgtEl>
                                        <p:attrNameLst>
                                          <p:attrName>style.visibility</p:attrName>
                                        </p:attrNameLst>
                                      </p:cBhvr>
                                      <p:to>
                                        <p:strVal val="visible"/>
                                      </p:to>
                                    </p:set>
                                    <p:animEffect transition="in" filter="wipe(down)">
                                      <p:cBhvr>
                                        <p:cTn id="46" dur="500"/>
                                        <p:tgtEl>
                                          <p:spTgt spid="8193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blinds(horizontal)">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blinds(horizontal)">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6" grpId="0" animBg="1"/>
      <p:bldP spid="81927" grpId="0" animBg="1"/>
      <p:bldP spid="81928" grpId="0" animBg="1"/>
      <p:bldP spid="81929" grpId="0" animBg="1"/>
      <p:bldP spid="819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smtClean="0"/>
              <a:t>Exploring Wind - 1/23/17 - ©The NEED Project </a:t>
            </a:r>
            <a:endParaRPr lang="en-US"/>
          </a:p>
        </p:txBody>
      </p:sp>
      <p:sp>
        <p:nvSpPr>
          <p:cNvPr id="10" name="TextBox 9"/>
          <p:cNvSpPr txBox="1"/>
          <p:nvPr/>
        </p:nvSpPr>
        <p:spPr>
          <a:xfrm>
            <a:off x="609600" y="0"/>
            <a:ext cx="4689104" cy="646331"/>
          </a:xfrm>
          <a:prstGeom prst="rect">
            <a:avLst/>
          </a:prstGeom>
          <a:noFill/>
        </p:spPr>
        <p:txBody>
          <a:bodyPr wrap="none" rtlCol="0">
            <a:spAutoFit/>
          </a:bodyPr>
          <a:lstStyle/>
          <a:p>
            <a:r>
              <a:rPr lang="en-US" sz="3600" dirty="0" smtClean="0"/>
              <a:t>Wind Energy Extraction:</a:t>
            </a:r>
            <a:endParaRPr lang="en-US" sz="3600" dirty="0"/>
          </a:p>
        </p:txBody>
      </p:sp>
      <p:pic>
        <p:nvPicPr>
          <p:cNvPr id="5125" name="Picture 5"/>
          <p:cNvPicPr>
            <a:picLocks noChangeAspect="1" noChangeArrowheads="1"/>
          </p:cNvPicPr>
          <p:nvPr/>
        </p:nvPicPr>
        <p:blipFill>
          <a:blip r:embed="rId2"/>
          <a:srcRect/>
          <a:stretch>
            <a:fillRect/>
          </a:stretch>
        </p:blipFill>
        <p:spPr bwMode="auto">
          <a:xfrm>
            <a:off x="3729318" y="951100"/>
            <a:ext cx="6687670" cy="2688571"/>
          </a:xfrm>
          <a:prstGeom prst="rect">
            <a:avLst/>
          </a:prstGeom>
          <a:noFill/>
          <a:ln w="9525">
            <a:noFill/>
            <a:miter lim="800000"/>
            <a:headEnd/>
            <a:tailEnd/>
          </a:ln>
          <a:effectLst/>
        </p:spPr>
      </p:pic>
      <p:pic>
        <p:nvPicPr>
          <p:cNvPr id="5126" name="Picture 6"/>
          <p:cNvPicPr>
            <a:picLocks noChangeAspect="1" noChangeArrowheads="1"/>
          </p:cNvPicPr>
          <p:nvPr/>
        </p:nvPicPr>
        <p:blipFill>
          <a:blip r:embed="rId3" cstate="print"/>
          <a:srcRect/>
          <a:stretch>
            <a:fillRect/>
          </a:stretch>
        </p:blipFill>
        <p:spPr bwMode="auto">
          <a:xfrm>
            <a:off x="645458" y="3693459"/>
            <a:ext cx="3514165" cy="2563906"/>
          </a:xfrm>
          <a:prstGeom prst="rect">
            <a:avLst/>
          </a:prstGeom>
          <a:noFill/>
          <a:ln w="9525">
            <a:noFill/>
            <a:miter lim="800000"/>
            <a:headEnd/>
            <a:tailEnd/>
          </a:ln>
          <a:effectLst/>
        </p:spPr>
      </p:pic>
      <p:pic>
        <p:nvPicPr>
          <p:cNvPr id="5127" name="Picture 7"/>
          <p:cNvPicPr>
            <a:picLocks noChangeAspect="1" noChangeArrowheads="1"/>
          </p:cNvPicPr>
          <p:nvPr/>
        </p:nvPicPr>
        <p:blipFill>
          <a:blip r:embed="rId4" cstate="print"/>
          <a:srcRect/>
          <a:stretch>
            <a:fillRect/>
          </a:stretch>
        </p:blipFill>
        <p:spPr bwMode="auto">
          <a:xfrm>
            <a:off x="4728881" y="3695047"/>
            <a:ext cx="4271684" cy="231130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blinds(horizontal)">
                                      <p:cBhvr>
                                        <p:cTn id="7" dur="500"/>
                                        <p:tgtEl>
                                          <p:spTgt spid="51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7"/>
                                        </p:tgtEl>
                                        <p:attrNameLst>
                                          <p:attrName>style.visibility</p:attrName>
                                        </p:attrNameLst>
                                      </p:cBhvr>
                                      <p:to>
                                        <p:strVal val="visible"/>
                                      </p:to>
                                    </p:set>
                                    <p:animEffect transition="in" filter="blinds(horizontal)">
                                      <p:cBhvr>
                                        <p:cTn id="12"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smtClean="0"/>
              <a:t>Exploring Wind - 1/23/17 - ©The NEED Project </a:t>
            </a:r>
            <a:endParaRPr lang="en-US"/>
          </a:p>
        </p:txBody>
      </p:sp>
      <p:pic>
        <p:nvPicPr>
          <p:cNvPr id="3" name="Picture 5"/>
          <p:cNvPicPr>
            <a:picLocks noChangeAspect="1" noChangeArrowheads="1"/>
          </p:cNvPicPr>
          <p:nvPr/>
        </p:nvPicPr>
        <p:blipFill>
          <a:blip r:embed="rId2"/>
          <a:srcRect/>
          <a:stretch>
            <a:fillRect/>
          </a:stretch>
        </p:blipFill>
        <p:spPr bwMode="auto">
          <a:xfrm>
            <a:off x="4912659" y="72568"/>
            <a:ext cx="6687670" cy="2688571"/>
          </a:xfrm>
          <a:prstGeom prst="rect">
            <a:avLst/>
          </a:prstGeom>
          <a:noFill/>
          <a:ln w="9525">
            <a:noFill/>
            <a:miter lim="800000"/>
            <a:headEnd/>
            <a:tailEnd/>
          </a:ln>
          <a:effectLst/>
        </p:spPr>
      </p:pic>
      <p:pic>
        <p:nvPicPr>
          <p:cNvPr id="6146" name="Picture 2"/>
          <p:cNvPicPr preferRelativeResize="0">
            <a:picLocks noChangeArrowheads="1"/>
          </p:cNvPicPr>
          <p:nvPr/>
        </p:nvPicPr>
        <p:blipFill>
          <a:blip r:embed="rId3"/>
          <a:srcRect/>
          <a:stretch>
            <a:fillRect/>
          </a:stretch>
        </p:blipFill>
        <p:spPr bwMode="auto">
          <a:xfrm>
            <a:off x="519957" y="2832847"/>
            <a:ext cx="11456895" cy="371138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smtClean="0"/>
              <a:t>Exploring Wind - 1/23/17 - ©The NEED Project </a:t>
            </a:r>
            <a:endParaRPr lang="en-US"/>
          </a:p>
        </p:txBody>
      </p:sp>
      <p:pic>
        <p:nvPicPr>
          <p:cNvPr id="3" name="Picture 5"/>
          <p:cNvPicPr>
            <a:picLocks noChangeAspect="1" noChangeArrowheads="1"/>
          </p:cNvPicPr>
          <p:nvPr/>
        </p:nvPicPr>
        <p:blipFill>
          <a:blip r:embed="rId2" cstate="print"/>
          <a:srcRect/>
          <a:stretch>
            <a:fillRect/>
          </a:stretch>
        </p:blipFill>
        <p:spPr bwMode="auto">
          <a:xfrm>
            <a:off x="7566212" y="0"/>
            <a:ext cx="3962400" cy="1592960"/>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srcRect/>
          <a:stretch>
            <a:fillRect/>
          </a:stretch>
        </p:blipFill>
        <p:spPr bwMode="auto">
          <a:xfrm>
            <a:off x="376518" y="234472"/>
            <a:ext cx="7297271" cy="464775"/>
          </a:xfrm>
          <a:prstGeom prst="rect">
            <a:avLst/>
          </a:prstGeom>
          <a:noFill/>
          <a:ln w="9525">
            <a:noFill/>
            <a:miter lim="800000"/>
            <a:headEnd/>
            <a:tailEnd/>
          </a:ln>
          <a:effectLst/>
        </p:spPr>
      </p:pic>
      <p:pic>
        <p:nvPicPr>
          <p:cNvPr id="7171" name="Picture 3"/>
          <p:cNvPicPr>
            <a:picLocks noChangeAspect="1" noChangeArrowheads="1"/>
          </p:cNvPicPr>
          <p:nvPr/>
        </p:nvPicPr>
        <p:blipFill>
          <a:blip r:embed="rId4"/>
          <a:srcRect/>
          <a:stretch>
            <a:fillRect/>
          </a:stretch>
        </p:blipFill>
        <p:spPr bwMode="auto">
          <a:xfrm>
            <a:off x="521955" y="679919"/>
            <a:ext cx="1701332" cy="761876"/>
          </a:xfrm>
          <a:prstGeom prst="rect">
            <a:avLst/>
          </a:prstGeom>
          <a:noFill/>
          <a:ln w="9525">
            <a:noFill/>
            <a:miter lim="800000"/>
            <a:headEnd/>
            <a:tailEnd/>
          </a:ln>
          <a:effectLst/>
        </p:spPr>
      </p:pic>
      <p:pic>
        <p:nvPicPr>
          <p:cNvPr id="7172" name="Picture 4"/>
          <p:cNvPicPr>
            <a:picLocks noChangeAspect="1" noChangeArrowheads="1"/>
          </p:cNvPicPr>
          <p:nvPr/>
        </p:nvPicPr>
        <p:blipFill>
          <a:blip r:embed="rId5"/>
          <a:srcRect/>
          <a:stretch>
            <a:fillRect/>
          </a:stretch>
        </p:blipFill>
        <p:spPr bwMode="auto">
          <a:xfrm>
            <a:off x="4302781" y="595874"/>
            <a:ext cx="1560138" cy="578018"/>
          </a:xfrm>
          <a:prstGeom prst="rect">
            <a:avLst/>
          </a:prstGeom>
          <a:noFill/>
          <a:ln w="9525">
            <a:noFill/>
            <a:miter lim="800000"/>
            <a:headEnd/>
            <a:tailEnd/>
          </a:ln>
          <a:effectLst/>
        </p:spPr>
      </p:pic>
      <p:grpSp>
        <p:nvGrpSpPr>
          <p:cNvPr id="9" name="Group 8"/>
          <p:cNvGrpSpPr/>
          <p:nvPr/>
        </p:nvGrpSpPr>
        <p:grpSpPr>
          <a:xfrm>
            <a:off x="396409" y="1343307"/>
            <a:ext cx="2807471" cy="785340"/>
            <a:chOff x="396409" y="1343307"/>
            <a:chExt cx="2807471" cy="785340"/>
          </a:xfrm>
        </p:grpSpPr>
        <p:pic>
          <p:nvPicPr>
            <p:cNvPr id="7173" name="Picture 5"/>
            <p:cNvPicPr>
              <a:picLocks noChangeAspect="1" noChangeArrowheads="1"/>
            </p:cNvPicPr>
            <p:nvPr/>
          </p:nvPicPr>
          <p:blipFill>
            <a:blip r:embed="rId6"/>
            <a:srcRect/>
            <a:stretch>
              <a:fillRect/>
            </a:stretch>
          </p:blipFill>
          <p:spPr bwMode="auto">
            <a:xfrm>
              <a:off x="396409" y="1343307"/>
              <a:ext cx="2131638" cy="785340"/>
            </a:xfrm>
            <a:prstGeom prst="rect">
              <a:avLst/>
            </a:prstGeom>
            <a:noFill/>
            <a:ln w="9525">
              <a:noFill/>
              <a:miter lim="800000"/>
              <a:headEnd/>
              <a:tailEnd/>
            </a:ln>
            <a:effectLst/>
          </p:spPr>
        </p:pic>
        <p:sp>
          <p:nvSpPr>
            <p:cNvPr id="8" name="TextBox 7"/>
            <p:cNvSpPr txBox="1"/>
            <p:nvPr/>
          </p:nvSpPr>
          <p:spPr>
            <a:xfrm>
              <a:off x="2761130" y="1613647"/>
              <a:ext cx="442750" cy="369332"/>
            </a:xfrm>
            <a:prstGeom prst="rect">
              <a:avLst/>
            </a:prstGeom>
            <a:noFill/>
          </p:spPr>
          <p:txBody>
            <a:bodyPr wrap="none" rtlCol="0">
              <a:spAutoFit/>
            </a:bodyPr>
            <a:lstStyle/>
            <a:p>
              <a:r>
                <a:rPr lang="en-US" dirty="0" smtClean="0"/>
                <a:t>(1)</a:t>
              </a:r>
              <a:endParaRPr lang="en-US" dirty="0"/>
            </a:p>
          </p:txBody>
        </p:sp>
      </p:grpSp>
      <p:pic>
        <p:nvPicPr>
          <p:cNvPr id="7174" name="Picture 6"/>
          <p:cNvPicPr>
            <a:picLocks noChangeAspect="1" noChangeArrowheads="1"/>
          </p:cNvPicPr>
          <p:nvPr/>
        </p:nvPicPr>
        <p:blipFill>
          <a:blip r:embed="rId7"/>
          <a:srcRect/>
          <a:stretch>
            <a:fillRect/>
          </a:stretch>
        </p:blipFill>
        <p:spPr bwMode="auto">
          <a:xfrm>
            <a:off x="451319" y="2105307"/>
            <a:ext cx="4981294" cy="458600"/>
          </a:xfrm>
          <a:prstGeom prst="rect">
            <a:avLst/>
          </a:prstGeom>
          <a:noFill/>
          <a:ln w="9525">
            <a:noFill/>
            <a:miter lim="800000"/>
            <a:headEnd/>
            <a:tailEnd/>
          </a:ln>
          <a:effectLst/>
        </p:spPr>
      </p:pic>
      <p:grpSp>
        <p:nvGrpSpPr>
          <p:cNvPr id="13" name="Group 12"/>
          <p:cNvGrpSpPr/>
          <p:nvPr/>
        </p:nvGrpSpPr>
        <p:grpSpPr>
          <a:xfrm>
            <a:off x="5549994" y="1955148"/>
            <a:ext cx="2629297" cy="663056"/>
            <a:chOff x="5549994" y="1955148"/>
            <a:chExt cx="2629297" cy="663056"/>
          </a:xfrm>
        </p:grpSpPr>
        <p:pic>
          <p:nvPicPr>
            <p:cNvPr id="7175" name="Picture 7"/>
            <p:cNvPicPr>
              <a:picLocks noChangeAspect="1" noChangeArrowheads="1"/>
            </p:cNvPicPr>
            <p:nvPr/>
          </p:nvPicPr>
          <p:blipFill>
            <a:blip r:embed="rId8"/>
            <a:srcRect/>
            <a:stretch>
              <a:fillRect/>
            </a:stretch>
          </p:blipFill>
          <p:spPr bwMode="auto">
            <a:xfrm>
              <a:off x="5549994" y="1955148"/>
              <a:ext cx="2105865" cy="663056"/>
            </a:xfrm>
            <a:prstGeom prst="rect">
              <a:avLst/>
            </a:prstGeom>
            <a:noFill/>
            <a:ln w="9525">
              <a:noFill/>
              <a:miter lim="800000"/>
              <a:headEnd/>
              <a:tailEnd/>
            </a:ln>
            <a:effectLst/>
          </p:spPr>
        </p:pic>
        <p:sp>
          <p:nvSpPr>
            <p:cNvPr id="12" name="TextBox 11"/>
            <p:cNvSpPr txBox="1"/>
            <p:nvPr/>
          </p:nvSpPr>
          <p:spPr>
            <a:xfrm>
              <a:off x="7736541" y="2124635"/>
              <a:ext cx="442750" cy="369332"/>
            </a:xfrm>
            <a:prstGeom prst="rect">
              <a:avLst/>
            </a:prstGeom>
            <a:noFill/>
          </p:spPr>
          <p:txBody>
            <a:bodyPr wrap="none" rtlCol="0">
              <a:spAutoFit/>
            </a:bodyPr>
            <a:lstStyle/>
            <a:p>
              <a:r>
                <a:rPr lang="en-US" dirty="0" smtClean="0"/>
                <a:t>(2)</a:t>
              </a:r>
              <a:endParaRPr lang="en-US" dirty="0"/>
            </a:p>
          </p:txBody>
        </p:sp>
      </p:grpSp>
      <p:sp>
        <p:nvSpPr>
          <p:cNvPr id="14" name="TextBox 13"/>
          <p:cNvSpPr txBox="1"/>
          <p:nvPr/>
        </p:nvSpPr>
        <p:spPr>
          <a:xfrm>
            <a:off x="7112305" y="2717769"/>
            <a:ext cx="442750" cy="369332"/>
          </a:xfrm>
          <a:prstGeom prst="rect">
            <a:avLst/>
          </a:prstGeom>
          <a:noFill/>
        </p:spPr>
        <p:txBody>
          <a:bodyPr wrap="none" rtlCol="0">
            <a:spAutoFit/>
          </a:bodyPr>
          <a:lstStyle/>
          <a:p>
            <a:r>
              <a:rPr lang="en-US" dirty="0" smtClean="0"/>
              <a:t>(3)</a:t>
            </a:r>
            <a:endParaRPr lang="en-US" dirty="0"/>
          </a:p>
        </p:txBody>
      </p:sp>
      <p:sp>
        <p:nvSpPr>
          <p:cNvPr id="15" name="TextBox 14"/>
          <p:cNvSpPr txBox="1"/>
          <p:nvPr/>
        </p:nvSpPr>
        <p:spPr>
          <a:xfrm>
            <a:off x="502024" y="2519268"/>
            <a:ext cx="2524794" cy="523220"/>
          </a:xfrm>
          <a:prstGeom prst="rect">
            <a:avLst/>
          </a:prstGeom>
          <a:noFill/>
        </p:spPr>
        <p:txBody>
          <a:bodyPr wrap="none" rtlCol="0">
            <a:spAutoFit/>
          </a:bodyPr>
          <a:lstStyle/>
          <a:p>
            <a:r>
              <a:rPr lang="en-US" sz="2800" dirty="0" smtClean="0"/>
              <a:t>Force on rotor : </a:t>
            </a:r>
            <a:endParaRPr lang="en-US" sz="2800" dirty="0"/>
          </a:p>
        </p:txBody>
      </p:sp>
      <p:sp>
        <p:nvSpPr>
          <p:cNvPr id="16" name="TextBox 15"/>
          <p:cNvSpPr txBox="1"/>
          <p:nvPr/>
        </p:nvSpPr>
        <p:spPr>
          <a:xfrm>
            <a:off x="408863" y="2961837"/>
            <a:ext cx="9492663" cy="461665"/>
          </a:xfrm>
          <a:prstGeom prst="rect">
            <a:avLst/>
          </a:prstGeom>
          <a:noFill/>
        </p:spPr>
        <p:txBody>
          <a:bodyPr wrap="none" rtlCol="0">
            <a:spAutoFit/>
          </a:bodyPr>
          <a:lstStyle/>
          <a:p>
            <a:r>
              <a:rPr lang="en-US" sz="2400" dirty="0" smtClean="0"/>
              <a:t>Change of momentum per unit time from upstream to down stream wind </a:t>
            </a:r>
            <a:endParaRPr lang="en-US" sz="2400" dirty="0"/>
          </a:p>
        </p:txBody>
      </p:sp>
      <p:pic>
        <p:nvPicPr>
          <p:cNvPr id="7176" name="Picture 8"/>
          <p:cNvPicPr>
            <a:picLocks noChangeAspect="1" noChangeArrowheads="1"/>
          </p:cNvPicPr>
          <p:nvPr/>
        </p:nvPicPr>
        <p:blipFill>
          <a:blip r:embed="rId9"/>
          <a:srcRect/>
          <a:stretch>
            <a:fillRect/>
          </a:stretch>
        </p:blipFill>
        <p:spPr bwMode="auto">
          <a:xfrm>
            <a:off x="4090990" y="2591092"/>
            <a:ext cx="2608392" cy="562655"/>
          </a:xfrm>
          <a:prstGeom prst="rect">
            <a:avLst/>
          </a:prstGeom>
          <a:noFill/>
          <a:ln w="9525">
            <a:noFill/>
            <a:miter lim="800000"/>
            <a:headEnd/>
            <a:tailEnd/>
          </a:ln>
          <a:effectLst/>
        </p:spPr>
      </p:pic>
      <p:sp>
        <p:nvSpPr>
          <p:cNvPr id="18" name="Rectangle 17"/>
          <p:cNvSpPr/>
          <p:nvPr/>
        </p:nvSpPr>
        <p:spPr>
          <a:xfrm>
            <a:off x="529737" y="3369847"/>
            <a:ext cx="3376052" cy="584775"/>
          </a:xfrm>
          <a:prstGeom prst="rect">
            <a:avLst/>
          </a:prstGeom>
        </p:spPr>
        <p:txBody>
          <a:bodyPr wrap="none">
            <a:spAutoFit/>
          </a:bodyPr>
          <a:lstStyle/>
          <a:p>
            <a:r>
              <a:rPr lang="en-US" sz="3200" dirty="0" smtClean="0">
                <a:solidFill>
                  <a:srgbClr val="FF0000"/>
                </a:solidFill>
              </a:rPr>
              <a:t>Bernoulli Equation:</a:t>
            </a:r>
            <a:endParaRPr lang="en-US" sz="3200" dirty="0">
              <a:solidFill>
                <a:srgbClr val="FF0000"/>
              </a:solidFill>
            </a:endParaRPr>
          </a:p>
        </p:txBody>
      </p:sp>
      <p:grpSp>
        <p:nvGrpSpPr>
          <p:cNvPr id="19" name="Group 14"/>
          <p:cNvGrpSpPr>
            <a:grpSpLocks/>
          </p:cNvGrpSpPr>
          <p:nvPr/>
        </p:nvGrpSpPr>
        <p:grpSpPr bwMode="auto">
          <a:xfrm>
            <a:off x="7852991" y="3675549"/>
            <a:ext cx="4110318" cy="1308827"/>
            <a:chOff x="336" y="2112"/>
            <a:chExt cx="5040" cy="1239"/>
          </a:xfrm>
        </p:grpSpPr>
        <p:grpSp>
          <p:nvGrpSpPr>
            <p:cNvPr id="20" name="Group 4"/>
            <p:cNvGrpSpPr>
              <a:grpSpLocks/>
            </p:cNvGrpSpPr>
            <p:nvPr/>
          </p:nvGrpSpPr>
          <p:grpSpPr bwMode="auto">
            <a:xfrm>
              <a:off x="796" y="2112"/>
              <a:ext cx="4055" cy="1128"/>
              <a:chOff x="796" y="2096"/>
              <a:chExt cx="4055" cy="1128"/>
            </a:xfrm>
          </p:grpSpPr>
          <p:sp>
            <p:nvSpPr>
              <p:cNvPr id="25" name="Freeform 5"/>
              <p:cNvSpPr>
                <a:spLocks/>
              </p:cNvSpPr>
              <p:nvPr/>
            </p:nvSpPr>
            <p:spPr bwMode="auto">
              <a:xfrm>
                <a:off x="816" y="2096"/>
                <a:ext cx="4035" cy="729"/>
              </a:xfrm>
              <a:custGeom>
                <a:avLst/>
                <a:gdLst/>
                <a:ahLst/>
                <a:cxnLst>
                  <a:cxn ang="0">
                    <a:pos x="0" y="16"/>
                  </a:cxn>
                  <a:cxn ang="0">
                    <a:pos x="864" y="16"/>
                  </a:cxn>
                  <a:cxn ang="0">
                    <a:pos x="1392" y="112"/>
                  </a:cxn>
                  <a:cxn ang="0">
                    <a:pos x="1824" y="304"/>
                  </a:cxn>
                  <a:cxn ang="0">
                    <a:pos x="2627" y="526"/>
                  </a:cxn>
                  <a:cxn ang="0">
                    <a:pos x="3605" y="696"/>
                  </a:cxn>
                  <a:cxn ang="0">
                    <a:pos x="4035" y="722"/>
                  </a:cxn>
                </a:cxnLst>
                <a:rect l="0" t="0" r="r" b="b"/>
                <a:pathLst>
                  <a:path w="4035" h="729">
                    <a:moveTo>
                      <a:pt x="0" y="16"/>
                    </a:moveTo>
                    <a:cubicBezTo>
                      <a:pt x="316" y="8"/>
                      <a:pt x="632" y="0"/>
                      <a:pt x="864" y="16"/>
                    </a:cubicBezTo>
                    <a:cubicBezTo>
                      <a:pt x="1096" y="32"/>
                      <a:pt x="1232" y="64"/>
                      <a:pt x="1392" y="112"/>
                    </a:cubicBezTo>
                    <a:cubicBezTo>
                      <a:pt x="1552" y="160"/>
                      <a:pt x="1618" y="235"/>
                      <a:pt x="1824" y="304"/>
                    </a:cubicBezTo>
                    <a:cubicBezTo>
                      <a:pt x="2030" y="373"/>
                      <a:pt x="2330" y="461"/>
                      <a:pt x="2627" y="526"/>
                    </a:cubicBezTo>
                    <a:cubicBezTo>
                      <a:pt x="2924" y="591"/>
                      <a:pt x="3370" y="663"/>
                      <a:pt x="3605" y="696"/>
                    </a:cubicBezTo>
                    <a:cubicBezTo>
                      <a:pt x="3840" y="729"/>
                      <a:pt x="3946" y="717"/>
                      <a:pt x="4035" y="722"/>
                    </a:cubicBezTo>
                  </a:path>
                </a:pathLst>
              </a:custGeom>
              <a:noFill/>
              <a:ln w="9525">
                <a:solidFill>
                  <a:schemeClr val="tx1"/>
                </a:solidFill>
                <a:round/>
                <a:headEnd/>
                <a:tailEnd/>
              </a:ln>
              <a:effectLst/>
            </p:spPr>
            <p:txBody>
              <a:bodyPr wrap="none" anchor="ctr"/>
              <a:lstStyle/>
              <a:p>
                <a:endParaRPr lang="en-US"/>
              </a:p>
            </p:txBody>
          </p:sp>
          <p:sp>
            <p:nvSpPr>
              <p:cNvPr id="26" name="Freeform 6"/>
              <p:cNvSpPr>
                <a:spLocks/>
              </p:cNvSpPr>
              <p:nvPr/>
            </p:nvSpPr>
            <p:spPr bwMode="auto">
              <a:xfrm>
                <a:off x="796" y="2748"/>
                <a:ext cx="4042" cy="476"/>
              </a:xfrm>
              <a:custGeom>
                <a:avLst/>
                <a:gdLst/>
                <a:ahLst/>
                <a:cxnLst>
                  <a:cxn ang="0">
                    <a:pos x="0" y="31"/>
                  </a:cxn>
                  <a:cxn ang="0">
                    <a:pos x="573" y="4"/>
                  </a:cxn>
                  <a:cxn ang="0">
                    <a:pos x="1095" y="57"/>
                  </a:cxn>
                  <a:cxn ang="0">
                    <a:pos x="1700" y="180"/>
                  </a:cxn>
                  <a:cxn ang="0">
                    <a:pos x="2516" y="372"/>
                  </a:cxn>
                  <a:cxn ang="0">
                    <a:pos x="3273" y="461"/>
                  </a:cxn>
                  <a:cxn ang="0">
                    <a:pos x="3742" y="461"/>
                  </a:cxn>
                  <a:cxn ang="0">
                    <a:pos x="4042" y="461"/>
                  </a:cxn>
                </a:cxnLst>
                <a:rect l="0" t="0" r="r" b="b"/>
                <a:pathLst>
                  <a:path w="4042" h="476">
                    <a:moveTo>
                      <a:pt x="0" y="31"/>
                    </a:moveTo>
                    <a:cubicBezTo>
                      <a:pt x="95" y="27"/>
                      <a:pt x="391" y="0"/>
                      <a:pt x="573" y="4"/>
                    </a:cubicBezTo>
                    <a:cubicBezTo>
                      <a:pt x="755" y="8"/>
                      <a:pt x="907" y="28"/>
                      <a:pt x="1095" y="57"/>
                    </a:cubicBezTo>
                    <a:cubicBezTo>
                      <a:pt x="1283" y="86"/>
                      <a:pt x="1463" y="128"/>
                      <a:pt x="1700" y="180"/>
                    </a:cubicBezTo>
                    <a:cubicBezTo>
                      <a:pt x="1937" y="232"/>
                      <a:pt x="2254" y="325"/>
                      <a:pt x="2516" y="372"/>
                    </a:cubicBezTo>
                    <a:cubicBezTo>
                      <a:pt x="2778" y="419"/>
                      <a:pt x="3069" y="446"/>
                      <a:pt x="3273" y="461"/>
                    </a:cubicBezTo>
                    <a:cubicBezTo>
                      <a:pt x="3477" y="476"/>
                      <a:pt x="3614" y="461"/>
                      <a:pt x="3742" y="461"/>
                    </a:cubicBezTo>
                    <a:cubicBezTo>
                      <a:pt x="3870" y="461"/>
                      <a:pt x="3980" y="461"/>
                      <a:pt x="4042" y="461"/>
                    </a:cubicBezTo>
                  </a:path>
                </a:pathLst>
              </a:custGeom>
              <a:noFill/>
              <a:ln w="9525">
                <a:solidFill>
                  <a:schemeClr val="tx1"/>
                </a:solidFill>
                <a:round/>
                <a:headEnd/>
                <a:tailEnd/>
              </a:ln>
              <a:effectLst/>
            </p:spPr>
            <p:txBody>
              <a:bodyPr wrap="none" anchor="ctr"/>
              <a:lstStyle/>
              <a:p>
                <a:endParaRPr lang="en-US"/>
              </a:p>
            </p:txBody>
          </p:sp>
          <p:sp>
            <p:nvSpPr>
              <p:cNvPr id="27" name="Line 7"/>
              <p:cNvSpPr>
                <a:spLocks noChangeShapeType="1"/>
              </p:cNvSpPr>
              <p:nvPr/>
            </p:nvSpPr>
            <p:spPr bwMode="auto">
              <a:xfrm>
                <a:off x="816" y="2112"/>
                <a:ext cx="0" cy="720"/>
              </a:xfrm>
              <a:prstGeom prst="line">
                <a:avLst/>
              </a:prstGeom>
              <a:noFill/>
              <a:ln w="9525">
                <a:solidFill>
                  <a:schemeClr val="tx1"/>
                </a:solidFill>
                <a:round/>
                <a:headEnd/>
                <a:tailEnd/>
              </a:ln>
              <a:effectLst/>
            </p:spPr>
            <p:txBody>
              <a:bodyPr wrap="none" anchor="ctr"/>
              <a:lstStyle/>
              <a:p>
                <a:endParaRPr lang="en-US"/>
              </a:p>
            </p:txBody>
          </p:sp>
          <p:sp>
            <p:nvSpPr>
              <p:cNvPr id="28" name="Line 8"/>
              <p:cNvSpPr>
                <a:spLocks noChangeShapeType="1"/>
              </p:cNvSpPr>
              <p:nvPr/>
            </p:nvSpPr>
            <p:spPr bwMode="auto">
              <a:xfrm>
                <a:off x="4848" y="2832"/>
                <a:ext cx="0" cy="384"/>
              </a:xfrm>
              <a:prstGeom prst="line">
                <a:avLst/>
              </a:prstGeom>
              <a:noFill/>
              <a:ln w="9525">
                <a:solidFill>
                  <a:schemeClr val="tx1"/>
                </a:solidFill>
                <a:round/>
                <a:headEnd/>
                <a:tailEnd/>
              </a:ln>
              <a:effectLst/>
            </p:spPr>
            <p:txBody>
              <a:bodyPr wrap="none" anchor="ctr"/>
              <a:lstStyle/>
              <a:p>
                <a:endParaRPr lang="en-US"/>
              </a:p>
            </p:txBody>
          </p:sp>
        </p:grpSp>
        <p:sp>
          <p:nvSpPr>
            <p:cNvPr id="21" name="Line 9"/>
            <p:cNvSpPr>
              <a:spLocks noChangeShapeType="1"/>
            </p:cNvSpPr>
            <p:nvPr/>
          </p:nvSpPr>
          <p:spPr bwMode="auto">
            <a:xfrm>
              <a:off x="624" y="2448"/>
              <a:ext cx="48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2" name="Text Box 10"/>
            <p:cNvSpPr txBox="1">
              <a:spLocks noChangeArrowheads="1"/>
            </p:cNvSpPr>
            <p:nvPr/>
          </p:nvSpPr>
          <p:spPr bwMode="auto">
            <a:xfrm>
              <a:off x="336" y="2496"/>
              <a:ext cx="480" cy="231"/>
            </a:xfrm>
            <a:prstGeom prst="rect">
              <a:avLst/>
            </a:prstGeom>
            <a:noFill/>
            <a:ln w="9525">
              <a:noFill/>
              <a:miter lim="800000"/>
              <a:headEnd/>
              <a:tailEnd/>
            </a:ln>
            <a:effectLst/>
          </p:spPr>
          <p:txBody>
            <a:bodyPr wrap="none">
              <a:spAutoFit/>
            </a:bodyPr>
            <a:lstStyle/>
            <a:p>
              <a:r>
                <a:rPr lang="en-US" sz="1800" dirty="0"/>
                <a:t>A</a:t>
              </a:r>
              <a:r>
                <a:rPr lang="en-US" sz="1800" baseline="-25000" dirty="0"/>
                <a:t>1,</a:t>
              </a:r>
              <a:r>
                <a:rPr lang="en-US" sz="1800" dirty="0"/>
                <a:t> V</a:t>
              </a:r>
              <a:r>
                <a:rPr lang="en-US" sz="1800" baseline="-25000" dirty="0"/>
                <a:t>1</a:t>
              </a:r>
            </a:p>
          </p:txBody>
        </p:sp>
        <p:sp>
          <p:nvSpPr>
            <p:cNvPr id="23" name="Line 11"/>
            <p:cNvSpPr>
              <a:spLocks noChangeShapeType="1"/>
            </p:cNvSpPr>
            <p:nvPr/>
          </p:nvSpPr>
          <p:spPr bwMode="auto">
            <a:xfrm>
              <a:off x="4560" y="3024"/>
              <a:ext cx="480"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24" name="Text Box 12"/>
            <p:cNvSpPr txBox="1">
              <a:spLocks noChangeArrowheads="1"/>
            </p:cNvSpPr>
            <p:nvPr/>
          </p:nvSpPr>
          <p:spPr bwMode="auto">
            <a:xfrm>
              <a:off x="4896" y="3120"/>
              <a:ext cx="480" cy="231"/>
            </a:xfrm>
            <a:prstGeom prst="rect">
              <a:avLst/>
            </a:prstGeom>
            <a:noFill/>
            <a:ln w="9525">
              <a:noFill/>
              <a:miter lim="800000"/>
              <a:headEnd/>
              <a:tailEnd/>
            </a:ln>
            <a:effectLst/>
          </p:spPr>
          <p:txBody>
            <a:bodyPr wrap="none">
              <a:spAutoFit/>
            </a:bodyPr>
            <a:lstStyle/>
            <a:p>
              <a:r>
                <a:rPr lang="en-US" sz="1800"/>
                <a:t>A</a:t>
              </a:r>
              <a:r>
                <a:rPr lang="en-US" sz="1800" baseline="-25000"/>
                <a:t>2,</a:t>
              </a:r>
              <a:r>
                <a:rPr lang="en-US" sz="1800"/>
                <a:t> V</a:t>
              </a:r>
              <a:r>
                <a:rPr lang="en-US" sz="1800" baseline="-25000"/>
                <a:t>2</a:t>
              </a:r>
            </a:p>
          </p:txBody>
        </p:sp>
      </p:grpSp>
      <p:sp>
        <p:nvSpPr>
          <p:cNvPr id="29" name="Rectangle 3"/>
          <p:cNvSpPr txBox="1">
            <a:spLocks noChangeArrowheads="1"/>
          </p:cNvSpPr>
          <p:nvPr/>
        </p:nvSpPr>
        <p:spPr>
          <a:xfrm>
            <a:off x="614084" y="3881667"/>
            <a:ext cx="6934200" cy="1219200"/>
          </a:xfrm>
          <a:prstGeom prst="rect">
            <a:avLst/>
          </a:prstGeom>
        </p:spPr>
        <p:txBody>
          <a:bodyPr vert="horz" lIns="91440" tIns="45720" rIns="91440" bIns="45720" rtlCol="0">
            <a:normAutofit/>
          </a:bodyPr>
          <a:lstStyle/>
          <a:p>
            <a:pPr marL="457200" marR="0" lvl="0" indent="-457200" algn="l" defTabSz="914400" rtl="0" eaLnBrk="1" fontAlgn="auto" latinLnBrk="0" hangingPunct="1">
              <a:lnSpc>
                <a:spcPct val="90000"/>
              </a:lnSpc>
              <a:spcBef>
                <a:spcPts val="1000"/>
              </a:spcBef>
              <a:spcAft>
                <a:spcPts val="0"/>
              </a:spcAft>
              <a:buClr>
                <a:srgbClr val="00B0F0"/>
              </a:buClr>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Symbol" pitchFamily="18" charset="2"/>
              </a:rPr>
              <a:t>p + 0.5  V</a:t>
            </a:r>
            <a:r>
              <a:rPr kumimoji="0" lang="en-US" sz="2400" b="0" i="0" u="none" strike="noStrike" kern="1200" cap="none" spc="0" normalizeH="0" baseline="30000" noProof="0" dirty="0" smtClean="0">
                <a:ln>
                  <a:noFill/>
                </a:ln>
                <a:solidFill>
                  <a:schemeClr val="tx1"/>
                </a:solidFill>
                <a:effectLst/>
                <a:uLnTx/>
                <a:uFillTx/>
                <a:latin typeface="+mn-lt"/>
                <a:ea typeface="+mn-ea"/>
                <a:cs typeface="+mn-cs"/>
                <a:sym typeface="Symbol" pitchFamily="18" charset="2"/>
              </a:rPr>
              <a:t>2</a:t>
            </a: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Symbol" pitchFamily="18" charset="2"/>
              </a:rPr>
              <a:t> = constant</a:t>
            </a:r>
          </a:p>
          <a:p>
            <a:pPr marL="457200" marR="0" lvl="0" indent="-457200" algn="l" defTabSz="914400" rtl="0" eaLnBrk="1" fontAlgn="auto" latinLnBrk="0" hangingPunct="1">
              <a:lnSpc>
                <a:spcPct val="90000"/>
              </a:lnSpc>
              <a:spcBef>
                <a:spcPts val="1000"/>
              </a:spcBef>
              <a:spcAft>
                <a:spcPts val="0"/>
              </a:spcAft>
              <a:buClr>
                <a:srgbClr val="00B0F0"/>
              </a:buClr>
              <a:buSzTx/>
              <a:buFontTx/>
              <a:buNone/>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sym typeface="Symbol" pitchFamily="18" charset="2"/>
              </a:rPr>
              <a:t>Incompressible flows;  along a streamline, . . </a:t>
            </a:r>
          </a:p>
          <a:p>
            <a:pPr marL="457200" marR="0" lvl="0" indent="-457200" algn="l" defTabSz="914400" rtl="0" eaLnBrk="1" fontAlgn="auto" latinLnBrk="0" hangingPunct="1">
              <a:lnSpc>
                <a:spcPct val="90000"/>
              </a:lnSpc>
              <a:spcBef>
                <a:spcPts val="1000"/>
              </a:spcBef>
              <a:spcAft>
                <a:spcPts val="0"/>
              </a:spcAft>
              <a:buClr>
                <a:srgbClr val="00B0F0"/>
              </a:buClr>
              <a:buSzTx/>
              <a:buFontTx/>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sym typeface="Symbol" pitchFamily="18" charset="2"/>
            </a:endParaRPr>
          </a:p>
          <a:p>
            <a:pPr marL="457200" marR="0" lvl="0" indent="-457200" algn="l" defTabSz="914400" rtl="0" eaLnBrk="1" fontAlgn="auto" latinLnBrk="0" hangingPunct="1">
              <a:lnSpc>
                <a:spcPct val="90000"/>
              </a:lnSpc>
              <a:spcBef>
                <a:spcPts val="1000"/>
              </a:spcBef>
              <a:spcAft>
                <a:spcPts val="0"/>
              </a:spcAft>
              <a:buClr>
                <a:srgbClr val="00B0F0"/>
              </a:buClr>
              <a:buSzTx/>
              <a:buFontTx/>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30" name="Text Box 13"/>
          <p:cNvSpPr txBox="1">
            <a:spLocks noChangeArrowheads="1"/>
          </p:cNvSpPr>
          <p:nvPr/>
        </p:nvSpPr>
        <p:spPr bwMode="auto">
          <a:xfrm>
            <a:off x="6588873" y="5104374"/>
            <a:ext cx="5083175" cy="1516062"/>
          </a:xfrm>
          <a:prstGeom prst="rect">
            <a:avLst/>
          </a:prstGeom>
          <a:noFill/>
          <a:ln w="9525">
            <a:noFill/>
            <a:miter lim="800000"/>
            <a:headEnd/>
            <a:tailEnd/>
          </a:ln>
          <a:effectLst/>
        </p:spPr>
        <p:txBody>
          <a:bodyPr wrap="none">
            <a:spAutoFit/>
          </a:bodyPr>
          <a:lstStyle/>
          <a:p>
            <a:pPr>
              <a:lnSpc>
                <a:spcPct val="130000"/>
              </a:lnSpc>
            </a:pPr>
            <a:r>
              <a:rPr lang="en-US" dirty="0"/>
              <a:t>Internal flows:</a:t>
            </a:r>
          </a:p>
          <a:p>
            <a:pPr>
              <a:lnSpc>
                <a:spcPct val="130000"/>
              </a:lnSpc>
            </a:pPr>
            <a:r>
              <a:rPr lang="en-US" dirty="0"/>
              <a:t>Conservation of mass; </a:t>
            </a:r>
            <a:r>
              <a:rPr lang="en-US" dirty="0">
                <a:sym typeface="Symbol" pitchFamily="18" charset="2"/>
              </a:rPr>
              <a:t> A V = constant</a:t>
            </a:r>
          </a:p>
          <a:p>
            <a:pPr>
              <a:lnSpc>
                <a:spcPct val="130000"/>
              </a:lnSpc>
            </a:pPr>
            <a:r>
              <a:rPr lang="en-US" dirty="0">
                <a:sym typeface="Symbol" pitchFamily="18" charset="2"/>
              </a:rPr>
              <a:t>If  is constant, </a:t>
            </a:r>
            <a:r>
              <a:rPr lang="en-US" dirty="0"/>
              <a:t>A</a:t>
            </a:r>
            <a:r>
              <a:rPr lang="en-US" baseline="-25000" dirty="0"/>
              <a:t>1</a:t>
            </a:r>
            <a:r>
              <a:rPr lang="en-US" dirty="0"/>
              <a:t> V</a:t>
            </a:r>
            <a:r>
              <a:rPr lang="en-US" baseline="-25000" dirty="0"/>
              <a:t>1 </a:t>
            </a:r>
            <a:r>
              <a:rPr lang="en-US" dirty="0"/>
              <a:t>=</a:t>
            </a:r>
            <a:r>
              <a:rPr lang="en-US" baseline="-25000" dirty="0"/>
              <a:t> </a:t>
            </a:r>
            <a:r>
              <a:rPr lang="en-US" dirty="0"/>
              <a:t>A</a:t>
            </a:r>
            <a:r>
              <a:rPr lang="en-US" baseline="-25000" dirty="0"/>
              <a:t>2</a:t>
            </a:r>
            <a:r>
              <a:rPr lang="en-US" dirty="0"/>
              <a:t> V</a:t>
            </a:r>
            <a:r>
              <a:rPr lang="en-US" baseline="-25000" dirty="0"/>
              <a:t>2</a:t>
            </a:r>
          </a:p>
        </p:txBody>
      </p:sp>
      <p:grpSp>
        <p:nvGrpSpPr>
          <p:cNvPr id="34" name="Group 33"/>
          <p:cNvGrpSpPr/>
          <p:nvPr/>
        </p:nvGrpSpPr>
        <p:grpSpPr>
          <a:xfrm>
            <a:off x="609600" y="4695265"/>
            <a:ext cx="4825253" cy="1684556"/>
            <a:chOff x="609600" y="4695265"/>
            <a:chExt cx="4825253" cy="1684556"/>
          </a:xfrm>
        </p:grpSpPr>
        <p:pic>
          <p:nvPicPr>
            <p:cNvPr id="7177" name="Picture 9"/>
            <p:cNvPicPr>
              <a:picLocks noChangeAspect="1" noChangeArrowheads="1"/>
            </p:cNvPicPr>
            <p:nvPr/>
          </p:nvPicPr>
          <p:blipFill>
            <a:blip r:embed="rId10" cstate="print"/>
            <a:srcRect/>
            <a:stretch>
              <a:fillRect/>
            </a:stretch>
          </p:blipFill>
          <p:spPr bwMode="auto">
            <a:xfrm>
              <a:off x="609600" y="4695265"/>
              <a:ext cx="4825253" cy="1684556"/>
            </a:xfrm>
            <a:prstGeom prst="rect">
              <a:avLst/>
            </a:prstGeom>
            <a:noFill/>
            <a:ln w="9525">
              <a:noFill/>
              <a:miter lim="800000"/>
              <a:headEnd/>
              <a:tailEnd/>
            </a:ln>
            <a:effectLst/>
          </p:spPr>
        </p:pic>
        <p:sp>
          <p:nvSpPr>
            <p:cNvPr id="32" name="TextBox 31"/>
            <p:cNvSpPr txBox="1"/>
            <p:nvPr/>
          </p:nvSpPr>
          <p:spPr>
            <a:xfrm>
              <a:off x="4718729" y="5183063"/>
              <a:ext cx="442750" cy="369332"/>
            </a:xfrm>
            <a:prstGeom prst="rect">
              <a:avLst/>
            </a:prstGeom>
            <a:noFill/>
          </p:spPr>
          <p:txBody>
            <a:bodyPr wrap="none" rtlCol="0">
              <a:spAutoFit/>
            </a:bodyPr>
            <a:lstStyle/>
            <a:p>
              <a:r>
                <a:rPr lang="en-US" dirty="0" smtClean="0"/>
                <a:t>(4)</a:t>
              </a:r>
              <a:endParaRPr lang="en-US" dirty="0"/>
            </a:p>
          </p:txBody>
        </p:sp>
        <p:sp>
          <p:nvSpPr>
            <p:cNvPr id="33" name="TextBox 32"/>
            <p:cNvSpPr txBox="1"/>
            <p:nvPr/>
          </p:nvSpPr>
          <p:spPr>
            <a:xfrm>
              <a:off x="4709768" y="5945049"/>
              <a:ext cx="442750" cy="369332"/>
            </a:xfrm>
            <a:prstGeom prst="rect">
              <a:avLst/>
            </a:prstGeom>
            <a:noFill/>
          </p:spPr>
          <p:txBody>
            <a:bodyPr wrap="none" rtlCol="0">
              <a:spAutoFit/>
            </a:bodyPr>
            <a:lstStyle/>
            <a:p>
              <a:r>
                <a:rPr lang="en-US" dirty="0" smtClean="0"/>
                <a:t>(5)</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blinds(horizontal)">
                                      <p:cBhvr>
                                        <p:cTn id="7" dur="5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blinds(horizontal)">
                                      <p:cBhvr>
                                        <p:cTn id="12" dur="500"/>
                                        <p:tgtEl>
                                          <p:spTgt spid="717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animEffect transition="in" filter="blinds(horizontal)">
                                      <p:cBhvr>
                                        <p:cTn id="17" dur="500"/>
                                        <p:tgtEl>
                                          <p:spTgt spid="71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74"/>
                                        </p:tgtEl>
                                        <p:attrNameLst>
                                          <p:attrName>style.visibility</p:attrName>
                                        </p:attrNameLst>
                                      </p:cBhvr>
                                      <p:to>
                                        <p:strVal val="visible"/>
                                      </p:to>
                                    </p:set>
                                    <p:animEffect transition="in" filter="blinds(horizontal)">
                                      <p:cBhvr>
                                        <p:cTn id="27" dur="500"/>
                                        <p:tgtEl>
                                          <p:spTgt spid="717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176"/>
                                        </p:tgtEl>
                                        <p:attrNameLst>
                                          <p:attrName>style.visibility</p:attrName>
                                        </p:attrNameLst>
                                      </p:cBhvr>
                                      <p:to>
                                        <p:strVal val="visible"/>
                                      </p:to>
                                    </p:set>
                                    <p:animEffect transition="in" filter="blinds(horizontal)">
                                      <p:cBhvr>
                                        <p:cTn id="42" dur="500"/>
                                        <p:tgtEl>
                                          <p:spTgt spid="717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linds(horizontal)">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blinds(horizontal)">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blinds(horizontal)">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blinds(horizontal)">
                                      <p:cBhvr>
                                        <p:cTn id="7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8" grpId="0"/>
      <p:bldP spid="29"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smtClean="0"/>
              <a:t>Exploring Wind - 1/23/17 - ©The NEED Project </a:t>
            </a:r>
            <a:endParaRPr lang="en-US"/>
          </a:p>
        </p:txBody>
      </p:sp>
      <p:grpSp>
        <p:nvGrpSpPr>
          <p:cNvPr id="3" name="Group 2"/>
          <p:cNvGrpSpPr/>
          <p:nvPr/>
        </p:nvGrpSpPr>
        <p:grpSpPr>
          <a:xfrm>
            <a:off x="376517" y="392207"/>
            <a:ext cx="4825253" cy="1684556"/>
            <a:chOff x="609600" y="4695265"/>
            <a:chExt cx="4825253" cy="1684556"/>
          </a:xfrm>
        </p:grpSpPr>
        <p:pic>
          <p:nvPicPr>
            <p:cNvPr id="5" name="Picture 9"/>
            <p:cNvPicPr>
              <a:picLocks noChangeAspect="1" noChangeArrowheads="1"/>
            </p:cNvPicPr>
            <p:nvPr/>
          </p:nvPicPr>
          <p:blipFill>
            <a:blip r:embed="rId2" cstate="print"/>
            <a:srcRect/>
            <a:stretch>
              <a:fillRect/>
            </a:stretch>
          </p:blipFill>
          <p:spPr bwMode="auto">
            <a:xfrm>
              <a:off x="609600" y="4695265"/>
              <a:ext cx="4825253" cy="1684556"/>
            </a:xfrm>
            <a:prstGeom prst="rect">
              <a:avLst/>
            </a:prstGeom>
            <a:noFill/>
            <a:ln w="9525">
              <a:noFill/>
              <a:miter lim="800000"/>
              <a:headEnd/>
              <a:tailEnd/>
            </a:ln>
            <a:effectLst/>
          </p:spPr>
        </p:pic>
        <p:sp>
          <p:nvSpPr>
            <p:cNvPr id="6" name="TextBox 5"/>
            <p:cNvSpPr txBox="1"/>
            <p:nvPr/>
          </p:nvSpPr>
          <p:spPr>
            <a:xfrm>
              <a:off x="4718729" y="5183063"/>
              <a:ext cx="442750" cy="369332"/>
            </a:xfrm>
            <a:prstGeom prst="rect">
              <a:avLst/>
            </a:prstGeom>
            <a:noFill/>
          </p:spPr>
          <p:txBody>
            <a:bodyPr wrap="none" rtlCol="0">
              <a:spAutoFit/>
            </a:bodyPr>
            <a:lstStyle/>
            <a:p>
              <a:r>
                <a:rPr lang="en-US" dirty="0" smtClean="0"/>
                <a:t>(4)</a:t>
              </a:r>
              <a:endParaRPr lang="en-US" dirty="0"/>
            </a:p>
          </p:txBody>
        </p:sp>
        <p:sp>
          <p:nvSpPr>
            <p:cNvPr id="7" name="TextBox 6"/>
            <p:cNvSpPr txBox="1"/>
            <p:nvPr/>
          </p:nvSpPr>
          <p:spPr>
            <a:xfrm>
              <a:off x="4709768" y="5945049"/>
              <a:ext cx="442750" cy="369332"/>
            </a:xfrm>
            <a:prstGeom prst="rect">
              <a:avLst/>
            </a:prstGeom>
            <a:noFill/>
          </p:spPr>
          <p:txBody>
            <a:bodyPr wrap="none" rtlCol="0">
              <a:spAutoFit/>
            </a:bodyPr>
            <a:lstStyle/>
            <a:p>
              <a:r>
                <a:rPr lang="en-US" dirty="0" smtClean="0"/>
                <a:t>(5)</a:t>
              </a:r>
              <a:endParaRPr lang="en-US" dirty="0"/>
            </a:p>
          </p:txBody>
        </p:sp>
      </p:grpSp>
      <p:sp>
        <p:nvSpPr>
          <p:cNvPr id="9" name="Right Arrow 8"/>
          <p:cNvSpPr/>
          <p:nvPr/>
        </p:nvSpPr>
        <p:spPr>
          <a:xfrm>
            <a:off x="5271247" y="1255059"/>
            <a:ext cx="978408" cy="376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6773677" y="957825"/>
            <a:ext cx="3799195" cy="781328"/>
            <a:chOff x="6773677" y="957825"/>
            <a:chExt cx="3799195" cy="781328"/>
          </a:xfrm>
        </p:grpSpPr>
        <p:pic>
          <p:nvPicPr>
            <p:cNvPr id="8194" name="Picture 2"/>
            <p:cNvPicPr>
              <a:picLocks noChangeAspect="1" noChangeArrowheads="1"/>
            </p:cNvPicPr>
            <p:nvPr/>
          </p:nvPicPr>
          <p:blipFill>
            <a:blip r:embed="rId3"/>
            <a:srcRect/>
            <a:stretch>
              <a:fillRect/>
            </a:stretch>
          </p:blipFill>
          <p:spPr bwMode="auto">
            <a:xfrm>
              <a:off x="6773677" y="957825"/>
              <a:ext cx="3318670" cy="781328"/>
            </a:xfrm>
            <a:prstGeom prst="rect">
              <a:avLst/>
            </a:prstGeom>
            <a:noFill/>
            <a:ln w="9525">
              <a:noFill/>
              <a:miter lim="800000"/>
              <a:headEnd/>
              <a:tailEnd/>
            </a:ln>
            <a:effectLst/>
          </p:spPr>
        </p:pic>
        <p:sp>
          <p:nvSpPr>
            <p:cNvPr id="10" name="TextBox 9"/>
            <p:cNvSpPr txBox="1"/>
            <p:nvPr/>
          </p:nvSpPr>
          <p:spPr>
            <a:xfrm>
              <a:off x="10130122" y="1165415"/>
              <a:ext cx="442750" cy="369332"/>
            </a:xfrm>
            <a:prstGeom prst="rect">
              <a:avLst/>
            </a:prstGeom>
            <a:noFill/>
          </p:spPr>
          <p:txBody>
            <a:bodyPr wrap="square" rtlCol="0">
              <a:spAutoFit/>
            </a:bodyPr>
            <a:lstStyle/>
            <a:p>
              <a:r>
                <a:rPr lang="en-US" dirty="0" smtClean="0"/>
                <a:t>(6)</a:t>
              </a:r>
              <a:endParaRPr lang="en-US" dirty="0"/>
            </a:p>
          </p:txBody>
        </p:sp>
      </p:grpSp>
      <p:sp>
        <p:nvSpPr>
          <p:cNvPr id="12" name="TextBox 11"/>
          <p:cNvSpPr txBox="1"/>
          <p:nvPr/>
        </p:nvSpPr>
        <p:spPr>
          <a:xfrm>
            <a:off x="753035" y="2617694"/>
            <a:ext cx="2249655" cy="369332"/>
          </a:xfrm>
          <a:prstGeom prst="rect">
            <a:avLst/>
          </a:prstGeom>
          <a:noFill/>
        </p:spPr>
        <p:txBody>
          <a:bodyPr wrap="none" rtlCol="0">
            <a:spAutoFit/>
          </a:bodyPr>
          <a:lstStyle/>
          <a:p>
            <a:r>
              <a:rPr lang="en-US" dirty="0" smtClean="0"/>
              <a:t>From force equations:</a:t>
            </a:r>
            <a:endParaRPr lang="en-US" dirty="0"/>
          </a:p>
        </p:txBody>
      </p:sp>
      <p:grpSp>
        <p:nvGrpSpPr>
          <p:cNvPr id="18" name="Group 17"/>
          <p:cNvGrpSpPr/>
          <p:nvPr/>
        </p:nvGrpSpPr>
        <p:grpSpPr>
          <a:xfrm>
            <a:off x="3789550" y="2507599"/>
            <a:ext cx="5949627" cy="719696"/>
            <a:chOff x="3789550" y="2507599"/>
            <a:chExt cx="5949627" cy="719696"/>
          </a:xfrm>
        </p:grpSpPr>
        <p:pic>
          <p:nvPicPr>
            <p:cNvPr id="8195" name="Picture 3"/>
            <p:cNvPicPr>
              <a:picLocks noChangeAspect="1" noChangeArrowheads="1"/>
            </p:cNvPicPr>
            <p:nvPr/>
          </p:nvPicPr>
          <p:blipFill>
            <a:blip r:embed="rId4"/>
            <a:srcRect/>
            <a:stretch>
              <a:fillRect/>
            </a:stretch>
          </p:blipFill>
          <p:spPr bwMode="auto">
            <a:xfrm>
              <a:off x="3789550" y="2507599"/>
              <a:ext cx="5509786" cy="719696"/>
            </a:xfrm>
            <a:prstGeom prst="rect">
              <a:avLst/>
            </a:prstGeom>
            <a:noFill/>
            <a:ln w="9525">
              <a:noFill/>
              <a:miter lim="800000"/>
              <a:headEnd/>
              <a:tailEnd/>
            </a:ln>
            <a:effectLst/>
          </p:spPr>
        </p:pic>
        <p:sp>
          <p:nvSpPr>
            <p:cNvPr id="14" name="TextBox 13"/>
            <p:cNvSpPr txBox="1"/>
            <p:nvPr/>
          </p:nvSpPr>
          <p:spPr>
            <a:xfrm>
              <a:off x="9296427" y="2770064"/>
              <a:ext cx="442750" cy="369332"/>
            </a:xfrm>
            <a:prstGeom prst="rect">
              <a:avLst/>
            </a:prstGeom>
            <a:noFill/>
          </p:spPr>
          <p:txBody>
            <a:bodyPr wrap="square" rtlCol="0">
              <a:spAutoFit/>
            </a:bodyPr>
            <a:lstStyle/>
            <a:p>
              <a:r>
                <a:rPr lang="en-US" dirty="0" smtClean="0"/>
                <a:t>(7)</a:t>
              </a:r>
              <a:endParaRPr lang="en-US" dirty="0"/>
            </a:p>
          </p:txBody>
        </p:sp>
      </p:grpSp>
      <p:sp>
        <p:nvSpPr>
          <p:cNvPr id="15" name="TextBox 14"/>
          <p:cNvSpPr txBox="1"/>
          <p:nvPr/>
        </p:nvSpPr>
        <p:spPr>
          <a:xfrm>
            <a:off x="914400" y="3496235"/>
            <a:ext cx="1222899" cy="369332"/>
          </a:xfrm>
          <a:prstGeom prst="rect">
            <a:avLst/>
          </a:prstGeom>
          <a:noFill/>
        </p:spPr>
        <p:txBody>
          <a:bodyPr wrap="none" rtlCol="0">
            <a:spAutoFit/>
          </a:bodyPr>
          <a:lstStyle/>
          <a:p>
            <a:r>
              <a:rPr lang="en-US" dirty="0" smtClean="0"/>
              <a:t>From 6 &amp; 7</a:t>
            </a:r>
            <a:endParaRPr lang="en-US" dirty="0"/>
          </a:p>
        </p:txBody>
      </p:sp>
      <p:pic>
        <p:nvPicPr>
          <p:cNvPr id="8196" name="Picture 4"/>
          <p:cNvPicPr>
            <a:picLocks noChangeAspect="1" noChangeArrowheads="1"/>
          </p:cNvPicPr>
          <p:nvPr/>
        </p:nvPicPr>
        <p:blipFill>
          <a:blip r:embed="rId5"/>
          <a:srcRect/>
          <a:stretch>
            <a:fillRect/>
          </a:stretch>
        </p:blipFill>
        <p:spPr bwMode="auto">
          <a:xfrm>
            <a:off x="3782827" y="3353642"/>
            <a:ext cx="2115949" cy="752193"/>
          </a:xfrm>
          <a:prstGeom prst="rect">
            <a:avLst/>
          </a:prstGeom>
          <a:noFill/>
          <a:ln w="9525">
            <a:noFill/>
            <a:miter lim="800000"/>
            <a:headEnd/>
            <a:tailEnd/>
          </a:ln>
          <a:effectLst/>
        </p:spPr>
      </p:pic>
      <p:sp>
        <p:nvSpPr>
          <p:cNvPr id="17" name="TextBox 16"/>
          <p:cNvSpPr txBox="1"/>
          <p:nvPr/>
        </p:nvSpPr>
        <p:spPr>
          <a:xfrm>
            <a:off x="5791311" y="3496192"/>
            <a:ext cx="442750" cy="369332"/>
          </a:xfrm>
          <a:prstGeom prst="rect">
            <a:avLst/>
          </a:prstGeom>
          <a:noFill/>
        </p:spPr>
        <p:txBody>
          <a:bodyPr wrap="square" rtlCol="0">
            <a:spAutoFit/>
          </a:bodyPr>
          <a:lstStyle/>
          <a:p>
            <a:r>
              <a:rPr lang="en-US" dirty="0" smtClean="0"/>
              <a:t>(8)</a:t>
            </a:r>
            <a:endParaRPr lang="en-US" dirty="0"/>
          </a:p>
        </p:txBody>
      </p:sp>
      <p:sp>
        <p:nvSpPr>
          <p:cNvPr id="19" name="TextBox 18"/>
          <p:cNvSpPr txBox="1"/>
          <p:nvPr/>
        </p:nvSpPr>
        <p:spPr>
          <a:xfrm>
            <a:off x="322730" y="4159624"/>
            <a:ext cx="8086253" cy="707886"/>
          </a:xfrm>
          <a:prstGeom prst="rect">
            <a:avLst/>
          </a:prstGeom>
          <a:noFill/>
        </p:spPr>
        <p:txBody>
          <a:bodyPr wrap="none" rtlCol="0">
            <a:spAutoFit/>
          </a:bodyPr>
          <a:lstStyle/>
          <a:p>
            <a:r>
              <a:rPr lang="en-US" sz="2000" dirty="0" smtClean="0"/>
              <a:t>In wind turbine system, steady flow work is equal to the difference in the KE</a:t>
            </a:r>
          </a:p>
          <a:p>
            <a:r>
              <a:rPr lang="en-US" sz="2000" dirty="0" smtClean="0"/>
              <a:t> of upstream and down stream  of turbine for unit mass flow </a:t>
            </a:r>
            <a:endParaRPr lang="en-US" sz="2000" dirty="0"/>
          </a:p>
        </p:txBody>
      </p:sp>
      <p:grpSp>
        <p:nvGrpSpPr>
          <p:cNvPr id="22" name="Group 21"/>
          <p:cNvGrpSpPr/>
          <p:nvPr/>
        </p:nvGrpSpPr>
        <p:grpSpPr>
          <a:xfrm>
            <a:off x="8353708" y="4096591"/>
            <a:ext cx="2541889" cy="1117799"/>
            <a:chOff x="8353708" y="4096591"/>
            <a:chExt cx="2541889" cy="1117799"/>
          </a:xfrm>
        </p:grpSpPr>
        <p:pic>
          <p:nvPicPr>
            <p:cNvPr id="8197" name="Picture 5"/>
            <p:cNvPicPr>
              <a:picLocks noChangeAspect="1" noChangeArrowheads="1"/>
            </p:cNvPicPr>
            <p:nvPr/>
          </p:nvPicPr>
          <p:blipFill>
            <a:blip r:embed="rId6" cstate="print"/>
            <a:srcRect/>
            <a:stretch>
              <a:fillRect/>
            </a:stretch>
          </p:blipFill>
          <p:spPr bwMode="auto">
            <a:xfrm>
              <a:off x="8353708" y="4096591"/>
              <a:ext cx="1937776" cy="1117799"/>
            </a:xfrm>
            <a:prstGeom prst="rect">
              <a:avLst/>
            </a:prstGeom>
            <a:noFill/>
            <a:ln w="9525">
              <a:noFill/>
              <a:miter lim="800000"/>
              <a:headEnd/>
              <a:tailEnd/>
            </a:ln>
            <a:effectLst/>
          </p:spPr>
        </p:pic>
        <p:sp>
          <p:nvSpPr>
            <p:cNvPr id="21" name="TextBox 20"/>
            <p:cNvSpPr txBox="1"/>
            <p:nvPr/>
          </p:nvSpPr>
          <p:spPr>
            <a:xfrm>
              <a:off x="10452847" y="4607863"/>
              <a:ext cx="442750" cy="369332"/>
            </a:xfrm>
            <a:prstGeom prst="rect">
              <a:avLst/>
            </a:prstGeom>
            <a:noFill/>
          </p:spPr>
          <p:txBody>
            <a:bodyPr wrap="none" rtlCol="0">
              <a:spAutoFit/>
            </a:bodyPr>
            <a:lstStyle/>
            <a:p>
              <a:r>
                <a:rPr lang="en-US" dirty="0" smtClean="0"/>
                <a:t>(9)</a:t>
              </a:r>
              <a:endParaRPr lang="en-US" dirty="0"/>
            </a:p>
          </p:txBody>
        </p:sp>
      </p:grpSp>
      <p:sp>
        <p:nvSpPr>
          <p:cNvPr id="23" name="TextBox 22"/>
          <p:cNvSpPr txBox="1"/>
          <p:nvPr/>
        </p:nvSpPr>
        <p:spPr>
          <a:xfrm>
            <a:off x="376518" y="4966450"/>
            <a:ext cx="7041095" cy="369332"/>
          </a:xfrm>
          <a:prstGeom prst="rect">
            <a:avLst/>
          </a:prstGeom>
          <a:noFill/>
        </p:spPr>
        <p:txBody>
          <a:bodyPr wrap="none" rtlCol="0">
            <a:spAutoFit/>
          </a:bodyPr>
          <a:lstStyle/>
          <a:p>
            <a:r>
              <a:rPr lang="en-US" dirty="0" smtClean="0"/>
              <a:t>Power output P of  turbine is rate of work done using mass flow equation:</a:t>
            </a:r>
            <a:endParaRPr lang="en-US" dirty="0"/>
          </a:p>
        </p:txBody>
      </p:sp>
      <p:pic>
        <p:nvPicPr>
          <p:cNvPr id="8198" name="Picture 6"/>
          <p:cNvPicPr>
            <a:picLocks noChangeAspect="1" noChangeArrowheads="1"/>
          </p:cNvPicPr>
          <p:nvPr/>
        </p:nvPicPr>
        <p:blipFill>
          <a:blip r:embed="rId7"/>
          <a:srcRect/>
          <a:stretch>
            <a:fillRect/>
          </a:stretch>
        </p:blipFill>
        <p:spPr bwMode="auto">
          <a:xfrm>
            <a:off x="577946" y="5418883"/>
            <a:ext cx="2201113" cy="809973"/>
          </a:xfrm>
          <a:prstGeom prst="rect">
            <a:avLst/>
          </a:prstGeom>
          <a:noFill/>
          <a:ln w="9525">
            <a:noFill/>
            <a:miter lim="800000"/>
            <a:headEnd/>
            <a:tailEnd/>
          </a:ln>
          <a:effectLst/>
        </p:spPr>
      </p:pic>
      <p:pic>
        <p:nvPicPr>
          <p:cNvPr id="8199" name="Picture 7"/>
          <p:cNvPicPr>
            <a:picLocks noChangeAspect="1" noChangeArrowheads="1"/>
          </p:cNvPicPr>
          <p:nvPr/>
        </p:nvPicPr>
        <p:blipFill>
          <a:blip r:embed="rId8"/>
          <a:srcRect/>
          <a:stretch>
            <a:fillRect/>
          </a:stretch>
        </p:blipFill>
        <p:spPr bwMode="auto">
          <a:xfrm>
            <a:off x="3103750" y="5413283"/>
            <a:ext cx="2902603" cy="839872"/>
          </a:xfrm>
          <a:prstGeom prst="rect">
            <a:avLst/>
          </a:prstGeom>
          <a:noFill/>
          <a:ln w="9525">
            <a:noFill/>
            <a:miter lim="800000"/>
            <a:headEnd/>
            <a:tailEnd/>
          </a:ln>
          <a:effectLst/>
        </p:spPr>
      </p:pic>
      <p:grpSp>
        <p:nvGrpSpPr>
          <p:cNvPr id="28" name="Group 27"/>
          <p:cNvGrpSpPr/>
          <p:nvPr/>
        </p:nvGrpSpPr>
        <p:grpSpPr>
          <a:xfrm>
            <a:off x="6275016" y="5351651"/>
            <a:ext cx="4728639" cy="842379"/>
            <a:chOff x="6275016" y="5351651"/>
            <a:chExt cx="4728639" cy="842379"/>
          </a:xfrm>
        </p:grpSpPr>
        <p:pic>
          <p:nvPicPr>
            <p:cNvPr id="8200" name="Picture 8"/>
            <p:cNvPicPr>
              <a:picLocks noChangeAspect="1" noChangeArrowheads="1"/>
            </p:cNvPicPr>
            <p:nvPr/>
          </p:nvPicPr>
          <p:blipFill>
            <a:blip r:embed="rId9"/>
            <a:srcRect/>
            <a:stretch>
              <a:fillRect/>
            </a:stretch>
          </p:blipFill>
          <p:spPr bwMode="auto">
            <a:xfrm>
              <a:off x="6275016" y="5351651"/>
              <a:ext cx="3604090" cy="842379"/>
            </a:xfrm>
            <a:prstGeom prst="rect">
              <a:avLst/>
            </a:prstGeom>
            <a:noFill/>
            <a:ln w="9525">
              <a:noFill/>
              <a:miter lim="800000"/>
              <a:headEnd/>
              <a:tailEnd/>
            </a:ln>
            <a:effectLst/>
          </p:spPr>
        </p:pic>
        <p:sp>
          <p:nvSpPr>
            <p:cNvPr id="27" name="TextBox 26"/>
            <p:cNvSpPr txBox="1"/>
            <p:nvPr/>
          </p:nvSpPr>
          <p:spPr>
            <a:xfrm>
              <a:off x="10443886" y="5567068"/>
              <a:ext cx="559769" cy="369332"/>
            </a:xfrm>
            <a:prstGeom prst="rect">
              <a:avLst/>
            </a:prstGeom>
            <a:noFill/>
          </p:spPr>
          <p:txBody>
            <a:bodyPr wrap="none" rtlCol="0">
              <a:spAutoFit/>
            </a:bodyPr>
            <a:lstStyle/>
            <a:p>
              <a:r>
                <a:rPr lang="en-US" dirty="0" smtClean="0"/>
                <a:t>(10)</a:t>
              </a:r>
              <a:endParaRPr 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blinds(horizontal)">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blinds(horizontal)">
                                      <p:cBhvr>
                                        <p:cTn id="33" dur="500"/>
                                        <p:tgtEl>
                                          <p:spTgt spid="1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8196"/>
                                        </p:tgtEl>
                                        <p:attrNameLst>
                                          <p:attrName>style.visibility</p:attrName>
                                        </p:attrNameLst>
                                      </p:cBhvr>
                                      <p:to>
                                        <p:strVal val="visible"/>
                                      </p:to>
                                    </p:set>
                                    <p:animEffect transition="in" filter="blinds(horizontal)">
                                      <p:cBhvr>
                                        <p:cTn id="43" dur="500"/>
                                        <p:tgtEl>
                                          <p:spTgt spid="819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blinds(horizontal)">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linds(horizontal)">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8198"/>
                                        </p:tgtEl>
                                        <p:attrNameLst>
                                          <p:attrName>style.visibility</p:attrName>
                                        </p:attrNameLst>
                                      </p:cBhvr>
                                      <p:to>
                                        <p:strVal val="visible"/>
                                      </p:to>
                                    </p:set>
                                    <p:animEffect transition="in" filter="blinds(horizontal)">
                                      <p:cBhvr>
                                        <p:cTn id="58" dur="500"/>
                                        <p:tgtEl>
                                          <p:spTgt spid="819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8199"/>
                                        </p:tgtEl>
                                        <p:attrNameLst>
                                          <p:attrName>style.visibility</p:attrName>
                                        </p:attrNameLst>
                                      </p:cBhvr>
                                      <p:to>
                                        <p:strVal val="visible"/>
                                      </p:to>
                                    </p:set>
                                    <p:animEffect transition="in" filter="blinds(horizontal)">
                                      <p:cBhvr>
                                        <p:cTn id="63" dur="500"/>
                                        <p:tgtEl>
                                          <p:spTgt spid="8199"/>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blinds(horizontal)">
                                      <p:cBhvr>
                                        <p:cTn id="6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7"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t>Where in the World is Wind?</a:t>
            </a:r>
          </a:p>
        </p:txBody>
      </p:sp>
      <p:pic>
        <p:nvPicPr>
          <p:cNvPr id="8195" name="Picture 3"/>
          <p:cNvPicPr>
            <a:picLocks noChangeAspect="1"/>
          </p:cNvPicPr>
          <p:nvPr/>
        </p:nvPicPr>
        <p:blipFill>
          <a:blip r:embed="rId2" cstate="print"/>
          <a:srcRect t="46391"/>
          <a:stretch>
            <a:fillRect/>
          </a:stretch>
        </p:blipFill>
        <p:spPr bwMode="auto">
          <a:xfrm>
            <a:off x="1117600" y="1752600"/>
            <a:ext cx="9956800" cy="4632325"/>
          </a:xfrm>
          <a:prstGeom prst="rect">
            <a:avLst/>
          </a:prstGeom>
          <a:noFill/>
          <a:ln w="9525">
            <a:noFill/>
            <a:miter lim="800000"/>
            <a:headEnd/>
            <a:tailEnd/>
          </a:ln>
        </p:spPr>
      </p:pic>
      <p:sp>
        <p:nvSpPr>
          <p:cNvPr id="8196" name="Date Placeholder 4"/>
          <p:cNvSpPr>
            <a:spLocks noGrp="1"/>
          </p:cNvSpPr>
          <p:nvPr>
            <p:ph type="dt" sz="quarter" idx="10"/>
          </p:nvPr>
        </p:nvSpPr>
        <p:spPr bwMode="auto">
          <a:noFill/>
          <a:ln>
            <a:miter lim="800000"/>
            <a:headEnd/>
            <a:tailEnd/>
          </a:ln>
        </p:spPr>
        <p:txBody>
          <a:bodyPr/>
          <a:lstStyle/>
          <a:p>
            <a:r>
              <a:rPr lang="en-US">
                <a:latin typeface="Calibri" pitchFamily="34" charset="0"/>
                <a:ea typeface="MS PGothic" pitchFamily="34" charset="-128"/>
              </a:rPr>
              <a:t>24 - 25 SEP 2010</a:t>
            </a:r>
          </a:p>
        </p:txBody>
      </p:sp>
      <p:sp>
        <p:nvSpPr>
          <p:cNvPr id="8197" name="Slide Number Placeholder 5"/>
          <p:cNvSpPr>
            <a:spLocks noGrp="1"/>
          </p:cNvSpPr>
          <p:nvPr>
            <p:ph type="sldNum" sz="quarter" idx="12"/>
          </p:nvPr>
        </p:nvSpPr>
        <p:spPr bwMode="auto">
          <a:noFill/>
          <a:ln>
            <a:miter lim="800000"/>
            <a:headEnd/>
            <a:tailEnd/>
          </a:ln>
        </p:spPr>
        <p:txBody>
          <a:bodyPr/>
          <a:lstStyle/>
          <a:p>
            <a:fld id="{D3A94DAB-7EB5-41DA-8C8E-4D45D4CB7E6A}" type="slidenum">
              <a:rPr lang="en-US">
                <a:latin typeface="Calibri" pitchFamily="34" charset="0"/>
                <a:ea typeface="MS PGothic" pitchFamily="34" charset="-128"/>
              </a:rPr>
              <a:pPr/>
              <a:t>3</a:t>
            </a:fld>
            <a:endParaRPr lang="en-US">
              <a:latin typeface="Calibri" pitchFamily="34" charset="0"/>
              <a:ea typeface="MS PGothic" pitchFamily="34"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3"/>
          </p:nvPr>
        </p:nvSpPr>
        <p:spPr/>
        <p:txBody>
          <a:bodyPr/>
          <a:lstStyle/>
          <a:p>
            <a:r>
              <a:rPr lang="en-US" smtClean="0"/>
              <a:t>Exploring Wind - 1/23/17 - ©The NEED Project </a:t>
            </a:r>
            <a:endParaRPr lang="en-US"/>
          </a:p>
        </p:txBody>
      </p:sp>
      <p:sp>
        <p:nvSpPr>
          <p:cNvPr id="3" name="TextBox 2"/>
          <p:cNvSpPr txBox="1"/>
          <p:nvPr/>
        </p:nvSpPr>
        <p:spPr>
          <a:xfrm>
            <a:off x="806824" y="1595690"/>
            <a:ext cx="1915461" cy="369332"/>
          </a:xfrm>
          <a:prstGeom prst="rect">
            <a:avLst/>
          </a:prstGeom>
          <a:noFill/>
        </p:spPr>
        <p:txBody>
          <a:bodyPr wrap="none" rtlCol="0">
            <a:spAutoFit/>
          </a:bodyPr>
          <a:lstStyle/>
          <a:p>
            <a:r>
              <a:rPr lang="en-US" dirty="0" smtClean="0"/>
              <a:t>For max output P: </a:t>
            </a:r>
            <a:endParaRPr lang="en-US" dirty="0"/>
          </a:p>
        </p:txBody>
      </p:sp>
      <p:pic>
        <p:nvPicPr>
          <p:cNvPr id="9218" name="Picture 2"/>
          <p:cNvPicPr>
            <a:picLocks noChangeAspect="1" noChangeArrowheads="1"/>
          </p:cNvPicPr>
          <p:nvPr/>
        </p:nvPicPr>
        <p:blipFill>
          <a:blip r:embed="rId3"/>
          <a:srcRect/>
          <a:stretch>
            <a:fillRect/>
          </a:stretch>
        </p:blipFill>
        <p:spPr bwMode="auto">
          <a:xfrm>
            <a:off x="2943505" y="1272959"/>
            <a:ext cx="3546941" cy="969491"/>
          </a:xfrm>
          <a:prstGeom prst="rect">
            <a:avLst/>
          </a:prstGeom>
          <a:noFill/>
          <a:ln w="9525">
            <a:noFill/>
            <a:miter lim="800000"/>
            <a:headEnd/>
            <a:tailEnd/>
          </a:ln>
          <a:effectLst/>
        </p:spPr>
      </p:pic>
      <p:sp>
        <p:nvSpPr>
          <p:cNvPr id="5" name="Right Arrow 4"/>
          <p:cNvSpPr/>
          <p:nvPr/>
        </p:nvSpPr>
        <p:spPr>
          <a:xfrm>
            <a:off x="6723529" y="1757055"/>
            <a:ext cx="645459"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817224" y="1470184"/>
            <a:ext cx="1294200" cy="830997"/>
          </a:xfrm>
          <a:prstGeom prst="rect">
            <a:avLst/>
          </a:prstGeom>
          <a:noFill/>
        </p:spPr>
        <p:txBody>
          <a:bodyPr wrap="none" rtlCol="0">
            <a:spAutoFit/>
          </a:bodyPr>
          <a:lstStyle/>
          <a:p>
            <a:r>
              <a:rPr lang="en-US" sz="2400" dirty="0" err="1" smtClean="0"/>
              <a:t>V</a:t>
            </a:r>
            <a:r>
              <a:rPr lang="en-US" sz="2400" baseline="-25000" dirty="0" err="1" smtClean="0"/>
              <a:t>d</a:t>
            </a:r>
            <a:r>
              <a:rPr lang="en-US" sz="2400" dirty="0" smtClean="0"/>
              <a:t> = V</a:t>
            </a:r>
            <a:r>
              <a:rPr lang="en-US" sz="2400" baseline="-25000" dirty="0" smtClean="0"/>
              <a:t>u</a:t>
            </a:r>
            <a:r>
              <a:rPr lang="en-US" sz="2400" dirty="0" smtClean="0"/>
              <a:t>/3</a:t>
            </a:r>
          </a:p>
          <a:p>
            <a:r>
              <a:rPr lang="en-US" sz="2400" dirty="0" err="1" smtClean="0"/>
              <a:t>V</a:t>
            </a:r>
            <a:r>
              <a:rPr lang="en-US" sz="2400" baseline="-25000" dirty="0" err="1" smtClean="0"/>
              <a:t>d</a:t>
            </a:r>
            <a:r>
              <a:rPr lang="en-US" sz="2400" dirty="0" smtClean="0"/>
              <a:t>= V</a:t>
            </a:r>
            <a:r>
              <a:rPr lang="en-US" sz="2400" baseline="-25000" dirty="0" smtClean="0"/>
              <a:t>u</a:t>
            </a:r>
            <a:endParaRPr lang="en-US" sz="2400" baseline="-25000" dirty="0"/>
          </a:p>
        </p:txBody>
      </p:sp>
      <p:pic>
        <p:nvPicPr>
          <p:cNvPr id="9219" name="Picture 3"/>
          <p:cNvPicPr>
            <a:picLocks noChangeAspect="1" noChangeArrowheads="1"/>
          </p:cNvPicPr>
          <p:nvPr/>
        </p:nvPicPr>
        <p:blipFill>
          <a:blip r:embed="rId4"/>
          <a:srcRect/>
          <a:stretch>
            <a:fillRect/>
          </a:stretch>
        </p:blipFill>
        <p:spPr bwMode="auto">
          <a:xfrm>
            <a:off x="1515875" y="2513172"/>
            <a:ext cx="7610195" cy="927573"/>
          </a:xfrm>
          <a:prstGeom prst="rect">
            <a:avLst/>
          </a:prstGeom>
          <a:noFill/>
          <a:ln w="9525">
            <a:noFill/>
            <a:miter lim="800000"/>
            <a:headEnd/>
            <a:tailEnd/>
          </a:ln>
          <a:effectLst/>
        </p:spPr>
      </p:pic>
      <p:pic>
        <p:nvPicPr>
          <p:cNvPr id="8" name="Picture 6"/>
          <p:cNvPicPr>
            <a:picLocks noChangeAspect="1" noChangeArrowheads="1"/>
          </p:cNvPicPr>
          <p:nvPr/>
        </p:nvPicPr>
        <p:blipFill>
          <a:blip r:embed="rId5"/>
          <a:srcRect/>
          <a:stretch>
            <a:fillRect/>
          </a:stretch>
        </p:blipFill>
        <p:spPr bwMode="auto">
          <a:xfrm>
            <a:off x="577946" y="273260"/>
            <a:ext cx="2201113" cy="809973"/>
          </a:xfrm>
          <a:prstGeom prst="rect">
            <a:avLst/>
          </a:prstGeom>
          <a:noFill/>
          <a:ln w="9525">
            <a:noFill/>
            <a:miter lim="800000"/>
            <a:headEnd/>
            <a:tailEnd/>
          </a:ln>
          <a:effectLst/>
        </p:spPr>
      </p:pic>
      <p:pic>
        <p:nvPicPr>
          <p:cNvPr id="9" name="Picture 7"/>
          <p:cNvPicPr>
            <a:picLocks noChangeAspect="1" noChangeArrowheads="1"/>
          </p:cNvPicPr>
          <p:nvPr/>
        </p:nvPicPr>
        <p:blipFill>
          <a:blip r:embed="rId6"/>
          <a:srcRect/>
          <a:stretch>
            <a:fillRect/>
          </a:stretch>
        </p:blipFill>
        <p:spPr bwMode="auto">
          <a:xfrm>
            <a:off x="3103750" y="267660"/>
            <a:ext cx="2902603" cy="839872"/>
          </a:xfrm>
          <a:prstGeom prst="rect">
            <a:avLst/>
          </a:prstGeom>
          <a:noFill/>
          <a:ln w="9525">
            <a:noFill/>
            <a:miter lim="800000"/>
            <a:headEnd/>
            <a:tailEnd/>
          </a:ln>
          <a:effectLst/>
        </p:spPr>
      </p:pic>
      <p:grpSp>
        <p:nvGrpSpPr>
          <p:cNvPr id="10" name="Group 9"/>
          <p:cNvGrpSpPr/>
          <p:nvPr/>
        </p:nvGrpSpPr>
        <p:grpSpPr>
          <a:xfrm>
            <a:off x="6275016" y="206028"/>
            <a:ext cx="4728639" cy="842379"/>
            <a:chOff x="6275016" y="5351651"/>
            <a:chExt cx="4728639" cy="842379"/>
          </a:xfrm>
        </p:grpSpPr>
        <p:pic>
          <p:nvPicPr>
            <p:cNvPr id="11" name="Picture 8"/>
            <p:cNvPicPr>
              <a:picLocks noChangeAspect="1" noChangeArrowheads="1"/>
            </p:cNvPicPr>
            <p:nvPr/>
          </p:nvPicPr>
          <p:blipFill>
            <a:blip r:embed="rId7"/>
            <a:srcRect/>
            <a:stretch>
              <a:fillRect/>
            </a:stretch>
          </p:blipFill>
          <p:spPr bwMode="auto">
            <a:xfrm>
              <a:off x="6275016" y="5351651"/>
              <a:ext cx="3604090" cy="842379"/>
            </a:xfrm>
            <a:prstGeom prst="rect">
              <a:avLst/>
            </a:prstGeom>
            <a:noFill/>
            <a:ln w="9525">
              <a:noFill/>
              <a:miter lim="800000"/>
              <a:headEnd/>
              <a:tailEnd/>
            </a:ln>
            <a:effectLst/>
          </p:spPr>
        </p:pic>
        <p:sp>
          <p:nvSpPr>
            <p:cNvPr id="12" name="TextBox 11"/>
            <p:cNvSpPr txBox="1"/>
            <p:nvPr/>
          </p:nvSpPr>
          <p:spPr>
            <a:xfrm>
              <a:off x="10443886" y="5567068"/>
              <a:ext cx="559769" cy="369332"/>
            </a:xfrm>
            <a:prstGeom prst="rect">
              <a:avLst/>
            </a:prstGeom>
            <a:noFill/>
          </p:spPr>
          <p:txBody>
            <a:bodyPr wrap="none" rtlCol="0">
              <a:spAutoFit/>
            </a:bodyPr>
            <a:lstStyle/>
            <a:p>
              <a:r>
                <a:rPr lang="en-US" dirty="0" smtClean="0"/>
                <a:t>(10)</a:t>
              </a:r>
              <a:endParaRPr lang="en-US" dirty="0"/>
            </a:p>
          </p:txBody>
        </p:sp>
      </p:grpSp>
      <p:pic>
        <p:nvPicPr>
          <p:cNvPr id="9220" name="Picture 4"/>
          <p:cNvPicPr>
            <a:picLocks noChangeAspect="1" noChangeArrowheads="1"/>
          </p:cNvPicPr>
          <p:nvPr/>
        </p:nvPicPr>
        <p:blipFill>
          <a:blip r:embed="rId8"/>
          <a:srcRect/>
          <a:stretch>
            <a:fillRect/>
          </a:stretch>
        </p:blipFill>
        <p:spPr bwMode="auto">
          <a:xfrm>
            <a:off x="376238" y="3413032"/>
            <a:ext cx="2087151" cy="1123109"/>
          </a:xfrm>
          <a:prstGeom prst="rect">
            <a:avLst/>
          </a:prstGeom>
          <a:noFill/>
          <a:ln w="9525">
            <a:noFill/>
            <a:miter lim="800000"/>
            <a:headEnd/>
            <a:tailEnd/>
          </a:ln>
          <a:effectLst/>
        </p:spPr>
      </p:pic>
      <p:pic>
        <p:nvPicPr>
          <p:cNvPr id="9221" name="Picture 5"/>
          <p:cNvPicPr>
            <a:picLocks noChangeAspect="1" noChangeArrowheads="1"/>
          </p:cNvPicPr>
          <p:nvPr/>
        </p:nvPicPr>
        <p:blipFill>
          <a:blip r:embed="rId9"/>
          <a:srcRect/>
          <a:stretch>
            <a:fillRect/>
          </a:stretch>
        </p:blipFill>
        <p:spPr bwMode="auto">
          <a:xfrm>
            <a:off x="2680168" y="3497076"/>
            <a:ext cx="2357997" cy="1111375"/>
          </a:xfrm>
          <a:prstGeom prst="rect">
            <a:avLst/>
          </a:prstGeom>
          <a:noFill/>
          <a:ln w="9525">
            <a:noFill/>
            <a:miter lim="800000"/>
            <a:headEnd/>
            <a:tailEnd/>
          </a:ln>
          <a:effectLst/>
        </p:spPr>
      </p:pic>
      <p:pic>
        <p:nvPicPr>
          <p:cNvPr id="9222" name="Picture 6"/>
          <p:cNvPicPr>
            <a:picLocks noChangeAspect="1" noChangeArrowheads="1"/>
          </p:cNvPicPr>
          <p:nvPr/>
        </p:nvPicPr>
        <p:blipFill>
          <a:blip r:embed="rId10"/>
          <a:srcRect/>
          <a:stretch>
            <a:fillRect/>
          </a:stretch>
        </p:blipFill>
        <p:spPr bwMode="auto">
          <a:xfrm>
            <a:off x="5141009" y="3639668"/>
            <a:ext cx="3070658" cy="932332"/>
          </a:xfrm>
          <a:prstGeom prst="rect">
            <a:avLst/>
          </a:prstGeom>
          <a:noFill/>
          <a:ln w="9525">
            <a:noFill/>
            <a:miter lim="800000"/>
            <a:headEnd/>
            <a:tailEnd/>
          </a:ln>
          <a:effectLst/>
        </p:spPr>
      </p:pic>
      <p:sp>
        <p:nvSpPr>
          <p:cNvPr id="16" name="TextBox 15"/>
          <p:cNvSpPr txBox="1"/>
          <p:nvPr/>
        </p:nvSpPr>
        <p:spPr>
          <a:xfrm>
            <a:off x="10434925" y="3854852"/>
            <a:ext cx="559769" cy="369332"/>
          </a:xfrm>
          <a:prstGeom prst="rect">
            <a:avLst/>
          </a:prstGeom>
          <a:noFill/>
        </p:spPr>
        <p:txBody>
          <a:bodyPr wrap="none" rtlCol="0">
            <a:spAutoFit/>
          </a:bodyPr>
          <a:lstStyle/>
          <a:p>
            <a:r>
              <a:rPr lang="en-US" dirty="0" smtClean="0"/>
              <a:t>(11)</a:t>
            </a:r>
            <a:endParaRPr lang="en-US" dirty="0"/>
          </a:p>
        </p:txBody>
      </p:sp>
      <p:sp>
        <p:nvSpPr>
          <p:cNvPr id="17" name="TextBox 16"/>
          <p:cNvSpPr txBox="1"/>
          <p:nvPr/>
        </p:nvSpPr>
        <p:spPr>
          <a:xfrm>
            <a:off x="466165" y="4930588"/>
            <a:ext cx="1920077" cy="369332"/>
          </a:xfrm>
          <a:prstGeom prst="rect">
            <a:avLst/>
          </a:prstGeom>
          <a:noFill/>
        </p:spPr>
        <p:txBody>
          <a:bodyPr wrap="none" rtlCol="0">
            <a:spAutoFit/>
          </a:bodyPr>
          <a:lstStyle/>
          <a:p>
            <a:r>
              <a:rPr lang="en-US" dirty="0" smtClean="0"/>
              <a:t>Total wind power: </a:t>
            </a:r>
            <a:endParaRPr lang="en-US" dirty="0"/>
          </a:p>
        </p:txBody>
      </p:sp>
      <p:pic>
        <p:nvPicPr>
          <p:cNvPr id="9223" name="Picture 7"/>
          <p:cNvPicPr>
            <a:picLocks noChangeAspect="1" noChangeArrowheads="1"/>
          </p:cNvPicPr>
          <p:nvPr/>
        </p:nvPicPr>
        <p:blipFill>
          <a:blip r:embed="rId11"/>
          <a:srcRect/>
          <a:stretch>
            <a:fillRect/>
          </a:stretch>
        </p:blipFill>
        <p:spPr bwMode="auto">
          <a:xfrm>
            <a:off x="2804554" y="4739809"/>
            <a:ext cx="2520482" cy="908233"/>
          </a:xfrm>
          <a:prstGeom prst="rect">
            <a:avLst/>
          </a:prstGeom>
          <a:noFill/>
          <a:ln w="9525">
            <a:noFill/>
            <a:miter lim="800000"/>
            <a:headEnd/>
            <a:tailEnd/>
          </a:ln>
          <a:effectLst/>
        </p:spPr>
      </p:pic>
      <p:pic>
        <p:nvPicPr>
          <p:cNvPr id="9224" name="Picture 8"/>
          <p:cNvPicPr>
            <a:picLocks noChangeAspect="1" noChangeArrowheads="1"/>
          </p:cNvPicPr>
          <p:nvPr/>
        </p:nvPicPr>
        <p:blipFill>
          <a:blip r:embed="rId12"/>
          <a:srcRect/>
          <a:stretch>
            <a:fillRect/>
          </a:stretch>
        </p:blipFill>
        <p:spPr bwMode="auto">
          <a:xfrm>
            <a:off x="5702395" y="4671454"/>
            <a:ext cx="2796146" cy="890456"/>
          </a:xfrm>
          <a:prstGeom prst="rect">
            <a:avLst/>
          </a:prstGeom>
          <a:noFill/>
          <a:ln w="9525">
            <a:noFill/>
            <a:miter lim="800000"/>
            <a:headEnd/>
            <a:tailEnd/>
          </a:ln>
          <a:effectLst/>
        </p:spPr>
      </p:pic>
      <p:pic>
        <p:nvPicPr>
          <p:cNvPr id="9225" name="Picture 9"/>
          <p:cNvPicPr>
            <a:picLocks noChangeAspect="1" noChangeArrowheads="1"/>
          </p:cNvPicPr>
          <p:nvPr/>
        </p:nvPicPr>
        <p:blipFill>
          <a:blip r:embed="rId13"/>
          <a:srcRect/>
          <a:stretch>
            <a:fillRect/>
          </a:stretch>
        </p:blipFill>
        <p:spPr bwMode="auto">
          <a:xfrm>
            <a:off x="2686891" y="5737412"/>
            <a:ext cx="6080591" cy="790390"/>
          </a:xfrm>
          <a:prstGeom prst="rect">
            <a:avLst/>
          </a:prstGeom>
          <a:noFill/>
          <a:ln w="9525">
            <a:noFill/>
            <a:miter lim="800000"/>
            <a:headEnd/>
            <a:tailEnd/>
          </a:ln>
          <a:effectLst/>
        </p:spPr>
      </p:pic>
      <p:pic>
        <p:nvPicPr>
          <p:cNvPr id="9226" name="Picture 10"/>
          <p:cNvPicPr>
            <a:picLocks noChangeAspect="1" noChangeArrowheads="1"/>
          </p:cNvPicPr>
          <p:nvPr/>
        </p:nvPicPr>
        <p:blipFill>
          <a:blip r:embed="rId14"/>
          <a:srcRect/>
          <a:stretch>
            <a:fillRect/>
          </a:stretch>
        </p:blipFill>
        <p:spPr bwMode="auto">
          <a:xfrm>
            <a:off x="215156" y="5786437"/>
            <a:ext cx="2205318" cy="452997"/>
          </a:xfrm>
          <a:prstGeom prst="rect">
            <a:avLst/>
          </a:prstGeom>
          <a:noFill/>
          <a:ln w="9525">
            <a:noFill/>
            <a:miter lim="800000"/>
            <a:headEnd/>
            <a:tailEnd/>
          </a:ln>
          <a:effectLst/>
        </p:spPr>
      </p:pic>
      <p:sp>
        <p:nvSpPr>
          <p:cNvPr id="22" name="TextBox 21"/>
          <p:cNvSpPr txBox="1"/>
          <p:nvPr/>
        </p:nvSpPr>
        <p:spPr>
          <a:xfrm>
            <a:off x="8767482" y="4607859"/>
            <a:ext cx="2308196" cy="400110"/>
          </a:xfrm>
          <a:prstGeom prst="rect">
            <a:avLst/>
          </a:prstGeom>
          <a:noFill/>
        </p:spPr>
        <p:txBody>
          <a:bodyPr wrap="none" rtlCol="0">
            <a:spAutoFit/>
          </a:bodyPr>
          <a:lstStyle/>
          <a:p>
            <a:r>
              <a:rPr lang="en-US" sz="2000" dirty="0" smtClean="0">
                <a:solidFill>
                  <a:srgbClr val="FF0000"/>
                </a:solidFill>
              </a:rPr>
              <a:t>Available efficiency: </a:t>
            </a:r>
            <a:endParaRPr lang="en-US" sz="2000" dirty="0">
              <a:solidFill>
                <a:srgbClr val="FF0000"/>
              </a:solidFill>
            </a:endParaRPr>
          </a:p>
        </p:txBody>
      </p:sp>
      <p:pic>
        <p:nvPicPr>
          <p:cNvPr id="9227" name="Picture 11"/>
          <p:cNvPicPr>
            <a:picLocks noChangeAspect="1" noChangeArrowheads="1"/>
          </p:cNvPicPr>
          <p:nvPr/>
        </p:nvPicPr>
        <p:blipFill>
          <a:blip r:embed="rId15"/>
          <a:srcRect/>
          <a:stretch>
            <a:fillRect/>
          </a:stretch>
        </p:blipFill>
        <p:spPr bwMode="auto">
          <a:xfrm>
            <a:off x="8999295" y="5148824"/>
            <a:ext cx="3192705" cy="1126471"/>
          </a:xfrm>
          <a:prstGeom prst="rect">
            <a:avLst/>
          </a:prstGeom>
          <a:solidFill>
            <a:schemeClr val="accent2"/>
          </a:solidFill>
          <a:ln w="9525">
            <a:solidFill>
              <a:schemeClr val="tx1"/>
            </a:solidFill>
            <a:miter lim="800000"/>
            <a:headEnd/>
            <a:tailEnd/>
          </a:ln>
          <a:effectLst/>
        </p:spPr>
      </p:pic>
      <p:pic>
        <p:nvPicPr>
          <p:cNvPr id="49154" name="Picture 2"/>
          <p:cNvPicPr>
            <a:picLocks noChangeAspect="1" noChangeArrowheads="1"/>
          </p:cNvPicPr>
          <p:nvPr/>
        </p:nvPicPr>
        <p:blipFill>
          <a:blip r:embed="rId16"/>
          <a:srcRect/>
          <a:stretch>
            <a:fillRect/>
          </a:stretch>
        </p:blipFill>
        <p:spPr bwMode="auto">
          <a:xfrm>
            <a:off x="9529938" y="2104345"/>
            <a:ext cx="2662062" cy="883783"/>
          </a:xfrm>
          <a:prstGeom prst="rect">
            <a:avLst/>
          </a:prstGeom>
          <a:solidFill>
            <a:schemeClr val="accent1">
              <a:lumMod val="60000"/>
              <a:lumOff val="40000"/>
            </a:schemeClr>
          </a:solidFill>
          <a:ln w="9525">
            <a:solidFill>
              <a:srgbClr val="FF0000"/>
            </a:solidFill>
            <a:miter lim="800000"/>
            <a:headEnd/>
            <a:tailEnd/>
          </a:ln>
          <a:effectLst/>
        </p:spPr>
      </p:pic>
      <p:cxnSp>
        <p:nvCxnSpPr>
          <p:cNvPr id="26" name="Straight Arrow Connector 25"/>
          <p:cNvCxnSpPr/>
          <p:nvPr/>
        </p:nvCxnSpPr>
        <p:spPr>
          <a:xfrm flipV="1">
            <a:off x="5404757" y="2792186"/>
            <a:ext cx="4033157" cy="23513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218"/>
                                        </p:tgtEl>
                                        <p:attrNameLst>
                                          <p:attrName>style.visibility</p:attrName>
                                        </p:attrNameLst>
                                      </p:cBhvr>
                                      <p:to>
                                        <p:strVal val="visible"/>
                                      </p:to>
                                    </p:set>
                                    <p:animEffect transition="in" filter="blinds(horizontal)">
                                      <p:cBhvr>
                                        <p:cTn id="27" dur="500"/>
                                        <p:tgtEl>
                                          <p:spTgt spid="921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219"/>
                                        </p:tgtEl>
                                        <p:attrNameLst>
                                          <p:attrName>style.visibility</p:attrName>
                                        </p:attrNameLst>
                                      </p:cBhvr>
                                      <p:to>
                                        <p:strVal val="visible"/>
                                      </p:to>
                                    </p:set>
                                    <p:animEffect transition="in" filter="blinds(horizontal)">
                                      <p:cBhvr>
                                        <p:cTn id="42" dur="500"/>
                                        <p:tgtEl>
                                          <p:spTgt spid="92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220"/>
                                        </p:tgtEl>
                                        <p:attrNameLst>
                                          <p:attrName>style.visibility</p:attrName>
                                        </p:attrNameLst>
                                      </p:cBhvr>
                                      <p:to>
                                        <p:strVal val="visible"/>
                                      </p:to>
                                    </p:set>
                                    <p:animEffect transition="in" filter="blinds(horizontal)">
                                      <p:cBhvr>
                                        <p:cTn id="47" dur="500"/>
                                        <p:tgtEl>
                                          <p:spTgt spid="922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221"/>
                                        </p:tgtEl>
                                        <p:attrNameLst>
                                          <p:attrName>style.visibility</p:attrName>
                                        </p:attrNameLst>
                                      </p:cBhvr>
                                      <p:to>
                                        <p:strVal val="visible"/>
                                      </p:to>
                                    </p:set>
                                    <p:animEffect transition="in" filter="blinds(horizontal)">
                                      <p:cBhvr>
                                        <p:cTn id="52" dur="500"/>
                                        <p:tgtEl>
                                          <p:spTgt spid="92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222"/>
                                        </p:tgtEl>
                                        <p:attrNameLst>
                                          <p:attrName>style.visibility</p:attrName>
                                        </p:attrNameLst>
                                      </p:cBhvr>
                                      <p:to>
                                        <p:strVal val="visible"/>
                                      </p:to>
                                    </p:set>
                                    <p:animEffect transition="in" filter="blinds(horizontal)">
                                      <p:cBhvr>
                                        <p:cTn id="57" dur="500"/>
                                        <p:tgtEl>
                                          <p:spTgt spid="9222"/>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linds(horizontal)">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blinds(horizontal)">
                                      <p:cBhvr>
                                        <p:cTn id="65" dur="500"/>
                                        <p:tgtEl>
                                          <p:spTgt spid="17"/>
                                        </p:tgtEl>
                                      </p:cBhvr>
                                    </p:animEffect>
                                  </p:childTnLst>
                                </p:cTn>
                              </p:par>
                              <p:par>
                                <p:cTn id="66" presetID="3" presetClass="entr" presetSubtype="10" fill="hold" nodeType="withEffect">
                                  <p:stCondLst>
                                    <p:cond delay="0"/>
                                  </p:stCondLst>
                                  <p:childTnLst>
                                    <p:set>
                                      <p:cBhvr>
                                        <p:cTn id="67" dur="1" fill="hold">
                                          <p:stCondLst>
                                            <p:cond delay="0"/>
                                          </p:stCondLst>
                                        </p:cTn>
                                        <p:tgtEl>
                                          <p:spTgt spid="9223"/>
                                        </p:tgtEl>
                                        <p:attrNameLst>
                                          <p:attrName>style.visibility</p:attrName>
                                        </p:attrNameLst>
                                      </p:cBhvr>
                                      <p:to>
                                        <p:strVal val="visible"/>
                                      </p:to>
                                    </p:set>
                                    <p:animEffect transition="in" filter="blinds(horizontal)">
                                      <p:cBhvr>
                                        <p:cTn id="68" dur="500"/>
                                        <p:tgtEl>
                                          <p:spTgt spid="922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9224"/>
                                        </p:tgtEl>
                                        <p:attrNameLst>
                                          <p:attrName>style.visibility</p:attrName>
                                        </p:attrNameLst>
                                      </p:cBhvr>
                                      <p:to>
                                        <p:strVal val="visible"/>
                                      </p:to>
                                    </p:set>
                                    <p:animEffect transition="in" filter="blinds(horizontal)">
                                      <p:cBhvr>
                                        <p:cTn id="73" dur="500"/>
                                        <p:tgtEl>
                                          <p:spTgt spid="9224"/>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9226"/>
                                        </p:tgtEl>
                                        <p:attrNameLst>
                                          <p:attrName>style.visibility</p:attrName>
                                        </p:attrNameLst>
                                      </p:cBhvr>
                                      <p:to>
                                        <p:strVal val="visible"/>
                                      </p:to>
                                    </p:set>
                                    <p:animEffect transition="in" filter="blinds(horizontal)">
                                      <p:cBhvr>
                                        <p:cTn id="78" dur="500"/>
                                        <p:tgtEl>
                                          <p:spTgt spid="9226"/>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9225"/>
                                        </p:tgtEl>
                                        <p:attrNameLst>
                                          <p:attrName>style.visibility</p:attrName>
                                        </p:attrNameLst>
                                      </p:cBhvr>
                                      <p:to>
                                        <p:strVal val="visible"/>
                                      </p:to>
                                    </p:set>
                                    <p:animEffect transition="in" filter="blinds(horizontal)">
                                      <p:cBhvr>
                                        <p:cTn id="83" dur="500"/>
                                        <p:tgtEl>
                                          <p:spTgt spid="9225"/>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blinds(horizontal)">
                                      <p:cBhvr>
                                        <p:cTn id="88" dur="500"/>
                                        <p:tgtEl>
                                          <p:spTgt spid="22">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9227"/>
                                        </p:tgtEl>
                                        <p:attrNameLst>
                                          <p:attrName>style.visibility</p:attrName>
                                        </p:attrNameLst>
                                      </p:cBhvr>
                                      <p:to>
                                        <p:strVal val="visible"/>
                                      </p:to>
                                    </p:set>
                                    <p:animEffect transition="in" filter="blinds(horizontal)">
                                      <p:cBhvr>
                                        <p:cTn id="93" dur="500"/>
                                        <p:tgtEl>
                                          <p:spTgt spid="9227"/>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blinds(horizontal)">
                                      <p:cBhvr>
                                        <p:cTn id="98" dur="500"/>
                                        <p:tgtEl>
                                          <p:spTgt spid="26"/>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49154"/>
                                        </p:tgtEl>
                                        <p:attrNameLst>
                                          <p:attrName>style.visibility</p:attrName>
                                        </p:attrNameLst>
                                      </p:cBhvr>
                                      <p:to>
                                        <p:strVal val="visible"/>
                                      </p:to>
                                    </p:set>
                                    <p:animEffect transition="in" filter="blinds(horizontal)">
                                      <p:cBhvr>
                                        <p:cTn id="103" dur="500"/>
                                        <p:tgtEl>
                                          <p:spTgt spid="4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55812" y="358588"/>
            <a:ext cx="3879460" cy="523220"/>
          </a:xfrm>
          <a:prstGeom prst="rect">
            <a:avLst/>
          </a:prstGeom>
          <a:noFill/>
        </p:spPr>
        <p:txBody>
          <a:bodyPr wrap="none" rtlCol="0">
            <a:spAutoFit/>
          </a:bodyPr>
          <a:lstStyle/>
          <a:p>
            <a:r>
              <a:rPr lang="en-US" sz="2800" dirty="0" smtClean="0"/>
              <a:t>Calculation of air density:</a:t>
            </a:r>
            <a:endParaRPr lang="en-US" sz="2800" dirty="0"/>
          </a:p>
        </p:txBody>
      </p:sp>
      <p:sp>
        <p:nvSpPr>
          <p:cNvPr id="15" name="TextBox 14"/>
          <p:cNvSpPr txBox="1"/>
          <p:nvPr/>
        </p:nvSpPr>
        <p:spPr>
          <a:xfrm>
            <a:off x="448236" y="914400"/>
            <a:ext cx="8278100" cy="369332"/>
          </a:xfrm>
          <a:prstGeom prst="rect">
            <a:avLst/>
          </a:prstGeom>
          <a:noFill/>
        </p:spPr>
        <p:txBody>
          <a:bodyPr wrap="none" rtlCol="0">
            <a:spAutoFit/>
          </a:bodyPr>
          <a:lstStyle/>
          <a:p>
            <a:r>
              <a:rPr lang="en-US" dirty="0" smtClean="0"/>
              <a:t>Air density varies directly with air pressure  and indirectly proportional to temperature</a:t>
            </a:r>
            <a:endParaRPr lang="en-US" dirty="0"/>
          </a:p>
        </p:txBody>
      </p:sp>
      <p:pic>
        <p:nvPicPr>
          <p:cNvPr id="49154" name="Picture 2"/>
          <p:cNvPicPr>
            <a:picLocks noChangeAspect="1" noChangeArrowheads="1"/>
          </p:cNvPicPr>
          <p:nvPr/>
        </p:nvPicPr>
        <p:blipFill>
          <a:blip r:embed="rId3"/>
          <a:srcRect/>
          <a:stretch>
            <a:fillRect/>
          </a:stretch>
        </p:blipFill>
        <p:spPr bwMode="auto">
          <a:xfrm>
            <a:off x="9094093" y="367113"/>
            <a:ext cx="1965791" cy="908397"/>
          </a:xfrm>
          <a:prstGeom prst="rect">
            <a:avLst/>
          </a:prstGeom>
          <a:noFill/>
          <a:ln w="9525">
            <a:noFill/>
            <a:miter lim="800000"/>
            <a:headEnd/>
            <a:tailEnd/>
          </a:ln>
          <a:effectLst/>
        </p:spPr>
      </p:pic>
      <p:pic>
        <p:nvPicPr>
          <p:cNvPr id="49155" name="Picture 3"/>
          <p:cNvPicPr>
            <a:picLocks noChangeAspect="1" noChangeArrowheads="1"/>
          </p:cNvPicPr>
          <p:nvPr/>
        </p:nvPicPr>
        <p:blipFill>
          <a:blip r:embed="rId4"/>
          <a:srcRect/>
          <a:stretch>
            <a:fillRect/>
          </a:stretch>
        </p:blipFill>
        <p:spPr bwMode="auto">
          <a:xfrm>
            <a:off x="503854" y="1260313"/>
            <a:ext cx="10394303" cy="1240290"/>
          </a:xfrm>
          <a:prstGeom prst="rect">
            <a:avLst/>
          </a:prstGeom>
          <a:noFill/>
          <a:ln w="9525">
            <a:noFill/>
            <a:miter lim="800000"/>
            <a:headEnd/>
            <a:tailEnd/>
          </a:ln>
          <a:effectLst/>
        </p:spPr>
      </p:pic>
      <p:pic>
        <p:nvPicPr>
          <p:cNvPr id="49156" name="Picture 4"/>
          <p:cNvPicPr>
            <a:picLocks noChangeAspect="1" noChangeArrowheads="1"/>
          </p:cNvPicPr>
          <p:nvPr/>
        </p:nvPicPr>
        <p:blipFill>
          <a:blip r:embed="rId5" cstate="print"/>
          <a:srcRect/>
          <a:stretch>
            <a:fillRect/>
          </a:stretch>
        </p:blipFill>
        <p:spPr bwMode="auto">
          <a:xfrm>
            <a:off x="565573" y="2622196"/>
            <a:ext cx="3630132" cy="699502"/>
          </a:xfrm>
          <a:prstGeom prst="rect">
            <a:avLst/>
          </a:prstGeom>
          <a:noFill/>
          <a:ln w="9525">
            <a:noFill/>
            <a:miter lim="800000"/>
            <a:headEnd/>
            <a:tailEnd/>
          </a:ln>
          <a:effectLst/>
        </p:spPr>
      </p:pic>
      <p:pic>
        <p:nvPicPr>
          <p:cNvPr id="49157" name="Picture 5"/>
          <p:cNvPicPr>
            <a:picLocks noChangeAspect="1" noChangeArrowheads="1"/>
          </p:cNvPicPr>
          <p:nvPr/>
        </p:nvPicPr>
        <p:blipFill>
          <a:blip r:embed="rId6"/>
          <a:srcRect/>
          <a:stretch>
            <a:fillRect/>
          </a:stretch>
        </p:blipFill>
        <p:spPr bwMode="auto">
          <a:xfrm>
            <a:off x="4325811" y="2566600"/>
            <a:ext cx="927325" cy="805423"/>
          </a:xfrm>
          <a:prstGeom prst="rect">
            <a:avLst/>
          </a:prstGeom>
          <a:noFill/>
          <a:ln w="9525">
            <a:noFill/>
            <a:miter lim="800000"/>
            <a:headEnd/>
            <a:tailEnd/>
          </a:ln>
          <a:effectLst/>
        </p:spPr>
      </p:pic>
      <p:pic>
        <p:nvPicPr>
          <p:cNvPr id="49158" name="Picture 6"/>
          <p:cNvPicPr>
            <a:picLocks noChangeAspect="1" noChangeArrowheads="1"/>
          </p:cNvPicPr>
          <p:nvPr/>
        </p:nvPicPr>
        <p:blipFill>
          <a:blip r:embed="rId7"/>
          <a:srcRect/>
          <a:stretch>
            <a:fillRect/>
          </a:stretch>
        </p:blipFill>
        <p:spPr bwMode="auto">
          <a:xfrm>
            <a:off x="5628436" y="2619656"/>
            <a:ext cx="3981730" cy="840719"/>
          </a:xfrm>
          <a:prstGeom prst="rect">
            <a:avLst/>
          </a:prstGeom>
          <a:noFill/>
          <a:ln w="9525">
            <a:noFill/>
            <a:miter lim="800000"/>
            <a:headEnd/>
            <a:tailEnd/>
          </a:ln>
          <a:effectLst/>
        </p:spPr>
      </p:pic>
      <p:pic>
        <p:nvPicPr>
          <p:cNvPr id="49159" name="Picture 7"/>
          <p:cNvPicPr>
            <a:picLocks noChangeAspect="1" noChangeArrowheads="1"/>
          </p:cNvPicPr>
          <p:nvPr/>
        </p:nvPicPr>
        <p:blipFill>
          <a:blip r:embed="rId8"/>
          <a:srcRect/>
          <a:stretch>
            <a:fillRect/>
          </a:stretch>
        </p:blipFill>
        <p:spPr bwMode="auto">
          <a:xfrm>
            <a:off x="759768" y="3236259"/>
            <a:ext cx="6770594" cy="822945"/>
          </a:xfrm>
          <a:prstGeom prst="rect">
            <a:avLst/>
          </a:prstGeom>
          <a:noFill/>
          <a:ln w="9525">
            <a:noFill/>
            <a:miter lim="800000"/>
            <a:headEnd/>
            <a:tailEnd/>
          </a:ln>
          <a:effectLst/>
        </p:spPr>
      </p:pic>
      <p:pic>
        <p:nvPicPr>
          <p:cNvPr id="49160" name="Picture 8"/>
          <p:cNvPicPr>
            <a:picLocks noChangeAspect="1" noChangeArrowheads="1"/>
          </p:cNvPicPr>
          <p:nvPr/>
        </p:nvPicPr>
        <p:blipFill>
          <a:blip r:embed="rId9"/>
          <a:srcRect/>
          <a:stretch>
            <a:fillRect/>
          </a:stretch>
        </p:blipFill>
        <p:spPr bwMode="auto">
          <a:xfrm>
            <a:off x="3049962" y="4071936"/>
            <a:ext cx="4121803" cy="1377931"/>
          </a:xfrm>
          <a:prstGeom prst="rect">
            <a:avLst/>
          </a:prstGeom>
          <a:noFill/>
          <a:ln w="9525">
            <a:noFill/>
            <a:miter lim="800000"/>
            <a:headEnd/>
            <a:tailEnd/>
          </a:ln>
          <a:effectLst/>
        </p:spPr>
      </p:pic>
    </p:spTree>
    <p:extLst>
      <p:ext uri="{BB962C8B-B14F-4D97-AF65-F5344CB8AC3E}">
        <p14:creationId xmlns:p14="http://schemas.microsoft.com/office/powerpoint/2010/main" xmlns="" val="1553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9154"/>
                                        </p:tgtEl>
                                        <p:attrNameLst>
                                          <p:attrName>style.visibility</p:attrName>
                                        </p:attrNameLst>
                                      </p:cBhvr>
                                      <p:to>
                                        <p:strVal val="visible"/>
                                      </p:to>
                                    </p:set>
                                    <p:animEffect transition="in" filter="blinds(horizontal)">
                                      <p:cBhvr>
                                        <p:cTn id="12" dur="500"/>
                                        <p:tgtEl>
                                          <p:spTgt spid="491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9155"/>
                                        </p:tgtEl>
                                        <p:attrNameLst>
                                          <p:attrName>style.visibility</p:attrName>
                                        </p:attrNameLst>
                                      </p:cBhvr>
                                      <p:to>
                                        <p:strVal val="visible"/>
                                      </p:to>
                                    </p:set>
                                    <p:animEffect transition="in" filter="blinds(horizontal)">
                                      <p:cBhvr>
                                        <p:cTn id="17" dur="500"/>
                                        <p:tgtEl>
                                          <p:spTgt spid="4915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9156"/>
                                        </p:tgtEl>
                                        <p:attrNameLst>
                                          <p:attrName>style.visibility</p:attrName>
                                        </p:attrNameLst>
                                      </p:cBhvr>
                                      <p:to>
                                        <p:strVal val="visible"/>
                                      </p:to>
                                    </p:set>
                                    <p:animEffect transition="in" filter="blinds(horizontal)">
                                      <p:cBhvr>
                                        <p:cTn id="22" dur="500"/>
                                        <p:tgtEl>
                                          <p:spTgt spid="4915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9157"/>
                                        </p:tgtEl>
                                        <p:attrNameLst>
                                          <p:attrName>style.visibility</p:attrName>
                                        </p:attrNameLst>
                                      </p:cBhvr>
                                      <p:to>
                                        <p:strVal val="visible"/>
                                      </p:to>
                                    </p:set>
                                    <p:animEffect transition="in" filter="blinds(horizontal)">
                                      <p:cBhvr>
                                        <p:cTn id="27" dur="500"/>
                                        <p:tgtEl>
                                          <p:spTgt spid="4915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9158"/>
                                        </p:tgtEl>
                                        <p:attrNameLst>
                                          <p:attrName>style.visibility</p:attrName>
                                        </p:attrNameLst>
                                      </p:cBhvr>
                                      <p:to>
                                        <p:strVal val="visible"/>
                                      </p:to>
                                    </p:set>
                                    <p:animEffect transition="in" filter="blinds(horizontal)">
                                      <p:cBhvr>
                                        <p:cTn id="32" dur="500"/>
                                        <p:tgtEl>
                                          <p:spTgt spid="4915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9159"/>
                                        </p:tgtEl>
                                        <p:attrNameLst>
                                          <p:attrName>style.visibility</p:attrName>
                                        </p:attrNameLst>
                                      </p:cBhvr>
                                      <p:to>
                                        <p:strVal val="visible"/>
                                      </p:to>
                                    </p:set>
                                    <p:animEffect transition="in" filter="blinds(horizontal)">
                                      <p:cBhvr>
                                        <p:cTn id="37" dur="500"/>
                                        <p:tgtEl>
                                          <p:spTgt spid="4915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9160"/>
                                        </p:tgtEl>
                                        <p:attrNameLst>
                                          <p:attrName>style.visibility</p:attrName>
                                        </p:attrNameLst>
                                      </p:cBhvr>
                                      <p:to>
                                        <p:strVal val="visible"/>
                                      </p:to>
                                    </p:set>
                                    <p:animEffect transition="in" filter="blinds(horizontal)">
                                      <p:cBhvr>
                                        <p:cTn id="42" dur="500"/>
                                        <p:tgtEl>
                                          <p:spTgt spid="49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5"/>
          <p:cNvPicPr>
            <a:picLocks noChangeAspect="1" noChangeArrowheads="1"/>
          </p:cNvPicPr>
          <p:nvPr/>
        </p:nvPicPr>
        <p:blipFill>
          <a:blip r:embed="rId2" cstate="print"/>
          <a:srcRect/>
          <a:stretch>
            <a:fillRect/>
          </a:stretch>
        </p:blipFill>
        <p:spPr bwMode="auto">
          <a:xfrm>
            <a:off x="812800" y="457201"/>
            <a:ext cx="10566400" cy="59864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Picture 4" descr="Image result for power density vs duration curve for a wind turbine"/>
          <p:cNvPicPr>
            <a:picLocks noChangeAspect="1" noChangeArrowheads="1"/>
          </p:cNvPicPr>
          <p:nvPr/>
        </p:nvPicPr>
        <p:blipFill>
          <a:blip r:embed="rId2" cstate="print"/>
          <a:srcRect/>
          <a:stretch>
            <a:fillRect/>
          </a:stretch>
        </p:blipFill>
        <p:spPr bwMode="auto">
          <a:xfrm>
            <a:off x="914400" y="304800"/>
            <a:ext cx="9550400" cy="1524000"/>
          </a:xfrm>
          <a:prstGeom prst="rect">
            <a:avLst/>
          </a:prstGeom>
          <a:noFill/>
        </p:spPr>
      </p:pic>
      <p:pic>
        <p:nvPicPr>
          <p:cNvPr id="68614" name="Picture 6" descr="Image result for power density vs duration curve for a wind turbine"/>
          <p:cNvPicPr>
            <a:picLocks noChangeAspect="1" noChangeArrowheads="1"/>
          </p:cNvPicPr>
          <p:nvPr/>
        </p:nvPicPr>
        <p:blipFill>
          <a:blip r:embed="rId3" cstate="print"/>
          <a:srcRect/>
          <a:stretch>
            <a:fillRect/>
          </a:stretch>
        </p:blipFill>
        <p:spPr bwMode="auto">
          <a:xfrm>
            <a:off x="7518400" y="1828801"/>
            <a:ext cx="4445000" cy="3495675"/>
          </a:xfrm>
          <a:prstGeom prst="rect">
            <a:avLst/>
          </a:prstGeom>
          <a:noFill/>
        </p:spPr>
      </p:pic>
      <p:sp>
        <p:nvSpPr>
          <p:cNvPr id="6" name="TextBox 5"/>
          <p:cNvSpPr txBox="1"/>
          <p:nvPr/>
        </p:nvSpPr>
        <p:spPr>
          <a:xfrm>
            <a:off x="711200" y="2133601"/>
            <a:ext cx="1952971" cy="646331"/>
          </a:xfrm>
          <a:prstGeom prst="rect">
            <a:avLst/>
          </a:prstGeom>
          <a:noFill/>
        </p:spPr>
        <p:txBody>
          <a:bodyPr wrap="none" rtlCol="0">
            <a:spAutoFit/>
          </a:bodyPr>
          <a:lstStyle/>
          <a:p>
            <a:r>
              <a:rPr lang="en-US" dirty="0" smtClean="0"/>
              <a:t>P </a:t>
            </a:r>
            <a:r>
              <a:rPr lang="en-US" baseline="-25000" dirty="0" smtClean="0"/>
              <a:t>max</a:t>
            </a:r>
            <a:r>
              <a:rPr lang="en-US" dirty="0" smtClean="0"/>
              <a:t> = 8/27 </a:t>
            </a:r>
            <a:r>
              <a:rPr lang="el-GR" dirty="0" smtClean="0"/>
              <a:t>ρ</a:t>
            </a:r>
            <a:r>
              <a:rPr lang="en-US" dirty="0" smtClean="0"/>
              <a:t> A V</a:t>
            </a:r>
            <a:r>
              <a:rPr lang="en-US" baseline="30000" dirty="0" smtClean="0"/>
              <a:t>3</a:t>
            </a:r>
            <a:r>
              <a:rPr lang="en-US" dirty="0" smtClean="0"/>
              <a:t> </a:t>
            </a:r>
          </a:p>
          <a:p>
            <a:r>
              <a:rPr lang="en-US" dirty="0" smtClean="0"/>
              <a:t> </a:t>
            </a:r>
            <a:endParaRPr lang="en-US" dirty="0"/>
          </a:p>
        </p:txBody>
      </p:sp>
      <p:sp>
        <p:nvSpPr>
          <p:cNvPr id="7" name="TextBox 6"/>
          <p:cNvSpPr txBox="1"/>
          <p:nvPr/>
        </p:nvSpPr>
        <p:spPr>
          <a:xfrm>
            <a:off x="711200" y="2902803"/>
            <a:ext cx="2344553" cy="1200329"/>
          </a:xfrm>
          <a:prstGeom prst="rect">
            <a:avLst/>
          </a:prstGeom>
          <a:noFill/>
        </p:spPr>
        <p:txBody>
          <a:bodyPr wrap="none" rtlCol="0">
            <a:spAutoFit/>
          </a:bodyPr>
          <a:lstStyle/>
          <a:p>
            <a:r>
              <a:rPr lang="en-US" dirty="0" smtClean="0"/>
              <a:t>P </a:t>
            </a:r>
            <a:r>
              <a:rPr lang="en-US" baseline="-25000" dirty="0" smtClean="0"/>
              <a:t>max</a:t>
            </a:r>
            <a:r>
              <a:rPr lang="en-US" dirty="0" smtClean="0"/>
              <a:t> = 0.593 Pw</a:t>
            </a:r>
          </a:p>
          <a:p>
            <a:r>
              <a:rPr lang="en-US" dirty="0" smtClean="0"/>
              <a:t> or   </a:t>
            </a:r>
          </a:p>
          <a:p>
            <a:r>
              <a:rPr lang="en-US" dirty="0" smtClean="0"/>
              <a:t>Power </a:t>
            </a:r>
            <a:r>
              <a:rPr lang="en-US" dirty="0" err="1" smtClean="0"/>
              <a:t>coeff</a:t>
            </a:r>
            <a:r>
              <a:rPr lang="en-US" dirty="0" smtClean="0"/>
              <a:t> Cp = =.593</a:t>
            </a:r>
          </a:p>
          <a:p>
            <a:r>
              <a:rPr lang="en-US" dirty="0" smtClean="0"/>
              <a:t> </a:t>
            </a:r>
            <a:endParaRPr lang="en-US" dirty="0"/>
          </a:p>
        </p:txBody>
      </p:sp>
      <p:sp>
        <p:nvSpPr>
          <p:cNvPr id="8" name="TextBox 7"/>
          <p:cNvSpPr txBox="1"/>
          <p:nvPr/>
        </p:nvSpPr>
        <p:spPr>
          <a:xfrm>
            <a:off x="1016000" y="4191001"/>
            <a:ext cx="2032159" cy="923330"/>
          </a:xfrm>
          <a:prstGeom prst="rect">
            <a:avLst/>
          </a:prstGeom>
          <a:noFill/>
        </p:spPr>
        <p:txBody>
          <a:bodyPr wrap="none" rtlCol="0">
            <a:spAutoFit/>
          </a:bodyPr>
          <a:lstStyle/>
          <a:p>
            <a:r>
              <a:rPr lang="en-US" dirty="0" smtClean="0"/>
              <a:t>Available efficiency </a:t>
            </a:r>
          </a:p>
          <a:p>
            <a:r>
              <a:rPr lang="en-US" dirty="0" smtClean="0"/>
              <a:t>η =0.6x Cp</a:t>
            </a:r>
          </a:p>
          <a:p>
            <a:r>
              <a:rPr lang="en-US" dirty="0" smtClean="0"/>
              <a:t> = 35.5%</a:t>
            </a:r>
            <a:endParaRPr lang="en-US" dirty="0"/>
          </a:p>
        </p:txBody>
      </p:sp>
      <p:sp>
        <p:nvSpPr>
          <p:cNvPr id="9" name="TextBox 8"/>
          <p:cNvSpPr txBox="1"/>
          <p:nvPr/>
        </p:nvSpPr>
        <p:spPr>
          <a:xfrm>
            <a:off x="1117600" y="5791201"/>
            <a:ext cx="2971134" cy="369332"/>
          </a:xfrm>
          <a:prstGeom prst="rect">
            <a:avLst/>
          </a:prstGeom>
          <a:noFill/>
        </p:spPr>
        <p:txBody>
          <a:bodyPr wrap="none" rtlCol="0">
            <a:spAutoFit/>
          </a:bodyPr>
          <a:lstStyle/>
          <a:p>
            <a:r>
              <a:rPr lang="en-US" dirty="0" smtClean="0"/>
              <a:t>Power:  depending  D</a:t>
            </a:r>
            <a:r>
              <a:rPr lang="en-US" baseline="30000" dirty="0" smtClean="0"/>
              <a:t>2</a:t>
            </a:r>
            <a:r>
              <a:rPr lang="en-US" dirty="0" smtClean="0"/>
              <a:t> and v</a:t>
            </a:r>
            <a:r>
              <a:rPr lang="en-US" baseline="30000" dirty="0" smtClean="0"/>
              <a:t>3</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blinds(horizontal)">
                                      <p:cBhvr>
                                        <p:cTn id="7" dur="500"/>
                                        <p:tgtEl>
                                          <p:spTgt spid="686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457200"/>
            <a:ext cx="9417963" cy="1754326"/>
          </a:xfrm>
          <a:prstGeom prst="rect">
            <a:avLst/>
          </a:prstGeom>
          <a:noFill/>
        </p:spPr>
        <p:txBody>
          <a:bodyPr wrap="none" rtlCol="0">
            <a:spAutoFit/>
          </a:bodyPr>
          <a:lstStyle/>
          <a:p>
            <a:r>
              <a:rPr lang="en-US" dirty="0" smtClean="0"/>
              <a:t>Wind Characteristics:</a:t>
            </a:r>
          </a:p>
          <a:p>
            <a:r>
              <a:rPr lang="en-US" dirty="0" smtClean="0"/>
              <a:t>	wind/air motion: </a:t>
            </a:r>
          </a:p>
          <a:p>
            <a:r>
              <a:rPr lang="en-US" dirty="0" smtClean="0"/>
              <a:t>		position/location/time/duration dependent over the  year			</a:t>
            </a:r>
          </a:p>
          <a:p>
            <a:r>
              <a:rPr lang="en-US" dirty="0" smtClean="0"/>
              <a:t> 		vector quantity</a:t>
            </a:r>
          </a:p>
          <a:p>
            <a:r>
              <a:rPr lang="en-US" dirty="0" smtClean="0"/>
              <a:t>		max at exposed hill top/offshore/coastal are				</a:t>
            </a:r>
          </a:p>
          <a:p>
            <a:r>
              <a:rPr lang="en-US" dirty="0" smtClean="0"/>
              <a:t>		magnitude  of horizontal component 	</a:t>
            </a:r>
            <a:endParaRPr lang="en-US" dirty="0"/>
          </a:p>
        </p:txBody>
      </p:sp>
      <p:sp>
        <p:nvSpPr>
          <p:cNvPr id="6" name="TextBox 5"/>
          <p:cNvSpPr txBox="1"/>
          <p:nvPr/>
        </p:nvSpPr>
        <p:spPr>
          <a:xfrm>
            <a:off x="2890104" y="152401"/>
            <a:ext cx="2971134" cy="369332"/>
          </a:xfrm>
          <a:prstGeom prst="rect">
            <a:avLst/>
          </a:prstGeom>
          <a:noFill/>
        </p:spPr>
        <p:txBody>
          <a:bodyPr wrap="none" rtlCol="0">
            <a:spAutoFit/>
          </a:bodyPr>
          <a:lstStyle/>
          <a:p>
            <a:r>
              <a:rPr lang="en-US" dirty="0" smtClean="0"/>
              <a:t>Power:  depending  D</a:t>
            </a:r>
            <a:r>
              <a:rPr lang="en-US" baseline="30000" dirty="0" smtClean="0"/>
              <a:t>2</a:t>
            </a:r>
            <a:r>
              <a:rPr lang="en-US" dirty="0" smtClean="0"/>
              <a:t> and v</a:t>
            </a:r>
            <a:r>
              <a:rPr lang="en-US" baseline="30000" dirty="0" smtClean="0"/>
              <a:t>3</a:t>
            </a:r>
            <a:r>
              <a:rPr lang="en-US" dirty="0" smtClean="0"/>
              <a:t> </a:t>
            </a:r>
            <a:endParaRPr lang="en-US" dirty="0"/>
          </a:p>
        </p:txBody>
      </p:sp>
      <p:pic>
        <p:nvPicPr>
          <p:cNvPr id="72706" name="Picture 2"/>
          <p:cNvPicPr>
            <a:picLocks noChangeAspect="1" noChangeArrowheads="1"/>
          </p:cNvPicPr>
          <p:nvPr/>
        </p:nvPicPr>
        <p:blipFill>
          <a:blip r:embed="rId3" cstate="print"/>
          <a:srcRect/>
          <a:stretch>
            <a:fillRect/>
          </a:stretch>
        </p:blipFill>
        <p:spPr bwMode="auto">
          <a:xfrm>
            <a:off x="609601" y="3324226"/>
            <a:ext cx="4991100" cy="3457575"/>
          </a:xfrm>
          <a:prstGeom prst="rect">
            <a:avLst/>
          </a:prstGeom>
          <a:noFill/>
          <a:ln w="9525">
            <a:noFill/>
            <a:miter lim="800000"/>
            <a:headEnd/>
            <a:tailEnd/>
          </a:ln>
        </p:spPr>
      </p:pic>
      <p:pic>
        <p:nvPicPr>
          <p:cNvPr id="7" name="Picture 2" descr="Image result for wind energy and diameter of wind plate"/>
          <p:cNvPicPr>
            <a:picLocks noChangeAspect="1" noChangeArrowheads="1"/>
          </p:cNvPicPr>
          <p:nvPr/>
        </p:nvPicPr>
        <p:blipFill>
          <a:blip r:embed="rId4"/>
          <a:srcRect/>
          <a:stretch>
            <a:fillRect/>
          </a:stretch>
        </p:blipFill>
        <p:spPr bwMode="auto">
          <a:xfrm>
            <a:off x="5892801" y="3352801"/>
            <a:ext cx="5786967" cy="3505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linds(horizont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linds(horizont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linds(horizont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706"/>
                                        </p:tgtEl>
                                        <p:attrNameLst>
                                          <p:attrName>style.visibility</p:attrName>
                                        </p:attrNameLst>
                                      </p:cBhvr>
                                      <p:to>
                                        <p:strVal val="visible"/>
                                      </p:to>
                                    </p:set>
                                    <p:animEffect transition="in" filter="blinds(horizontal)">
                                      <p:cBhvr>
                                        <p:cTn id="37" dur="500"/>
                                        <p:tgtEl>
                                          <p:spTgt spid="7270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Image result for power density vs duration curve for a wind turbine"/>
          <p:cNvPicPr>
            <a:picLocks noChangeAspect="1" noChangeArrowheads="1"/>
          </p:cNvPicPr>
          <p:nvPr/>
        </p:nvPicPr>
        <p:blipFill>
          <a:blip r:embed="rId2" cstate="print"/>
          <a:srcRect/>
          <a:stretch>
            <a:fillRect/>
          </a:stretch>
        </p:blipFill>
        <p:spPr bwMode="auto">
          <a:xfrm>
            <a:off x="304800" y="3200400"/>
            <a:ext cx="6350000" cy="3143250"/>
          </a:xfrm>
          <a:prstGeom prst="rect">
            <a:avLst/>
          </a:prstGeom>
          <a:noFill/>
        </p:spPr>
      </p:pic>
      <p:sp>
        <p:nvSpPr>
          <p:cNvPr id="5" name="TextBox 4"/>
          <p:cNvSpPr txBox="1"/>
          <p:nvPr/>
        </p:nvSpPr>
        <p:spPr>
          <a:xfrm>
            <a:off x="2438400" y="228601"/>
            <a:ext cx="2971134" cy="369332"/>
          </a:xfrm>
          <a:prstGeom prst="rect">
            <a:avLst/>
          </a:prstGeom>
          <a:noFill/>
        </p:spPr>
        <p:txBody>
          <a:bodyPr wrap="none" rtlCol="0">
            <a:spAutoFit/>
          </a:bodyPr>
          <a:lstStyle/>
          <a:p>
            <a:r>
              <a:rPr lang="en-US" dirty="0" smtClean="0"/>
              <a:t>Power:  depending  D</a:t>
            </a:r>
            <a:r>
              <a:rPr lang="en-US" baseline="30000" dirty="0" smtClean="0"/>
              <a:t>2</a:t>
            </a:r>
            <a:r>
              <a:rPr lang="en-US" dirty="0" smtClean="0"/>
              <a:t> and v</a:t>
            </a:r>
            <a:r>
              <a:rPr lang="en-US" baseline="30000" dirty="0" smtClean="0"/>
              <a:t>3</a:t>
            </a:r>
            <a:r>
              <a:rPr lang="en-US" dirty="0" smtClean="0"/>
              <a:t> </a:t>
            </a:r>
            <a:endParaRPr lang="en-US" dirty="0"/>
          </a:p>
        </p:txBody>
      </p:sp>
      <p:sp>
        <p:nvSpPr>
          <p:cNvPr id="6" name="TextBox 5"/>
          <p:cNvSpPr txBox="1"/>
          <p:nvPr/>
        </p:nvSpPr>
        <p:spPr>
          <a:xfrm>
            <a:off x="304801" y="1066800"/>
            <a:ext cx="3209340" cy="1200329"/>
          </a:xfrm>
          <a:prstGeom prst="rect">
            <a:avLst/>
          </a:prstGeom>
          <a:noFill/>
        </p:spPr>
        <p:txBody>
          <a:bodyPr wrap="none" rtlCol="0">
            <a:spAutoFit/>
          </a:bodyPr>
          <a:lstStyle/>
          <a:p>
            <a:r>
              <a:rPr lang="en-US" dirty="0" smtClean="0"/>
              <a:t>Power:  		v</a:t>
            </a:r>
            <a:r>
              <a:rPr lang="en-US" baseline="30000" dirty="0" smtClean="0"/>
              <a:t>3</a:t>
            </a:r>
            <a:r>
              <a:rPr lang="en-US" dirty="0" smtClean="0"/>
              <a:t> </a:t>
            </a:r>
          </a:p>
          <a:p>
            <a:r>
              <a:rPr lang="en-US" dirty="0" smtClean="0"/>
              <a:t>Cut in speed: 		</a:t>
            </a:r>
            <a:r>
              <a:rPr lang="en-US" dirty="0" err="1" smtClean="0"/>
              <a:t>V</a:t>
            </a:r>
            <a:r>
              <a:rPr lang="en-US" baseline="-25000" dirty="0" err="1" smtClean="0"/>
              <a:t>c</a:t>
            </a:r>
            <a:endParaRPr lang="en-US" baseline="-25000" dirty="0" smtClean="0"/>
          </a:p>
          <a:p>
            <a:r>
              <a:rPr lang="en-US" dirty="0" smtClean="0"/>
              <a:t>Design speed: 		</a:t>
            </a:r>
            <a:r>
              <a:rPr lang="en-US" dirty="0" err="1" smtClean="0"/>
              <a:t>V</a:t>
            </a:r>
            <a:r>
              <a:rPr lang="en-US" baseline="-25000" dirty="0" err="1" smtClean="0"/>
              <a:t>d</a:t>
            </a:r>
            <a:r>
              <a:rPr lang="en-US" dirty="0" smtClean="0"/>
              <a:t> </a:t>
            </a:r>
          </a:p>
          <a:p>
            <a:r>
              <a:rPr lang="en-US" dirty="0" smtClean="0"/>
              <a:t>Cut out speed: 	</a:t>
            </a:r>
            <a:r>
              <a:rPr lang="en-US" dirty="0" err="1" smtClean="0"/>
              <a:t>V</a:t>
            </a:r>
            <a:r>
              <a:rPr lang="en-US" baseline="-25000" dirty="0" err="1" smtClean="0"/>
              <a:t>f</a:t>
            </a:r>
            <a:endParaRPr lang="en-US" baseline="-25000" dirty="0"/>
          </a:p>
        </p:txBody>
      </p:sp>
      <p:pic>
        <p:nvPicPr>
          <p:cNvPr id="7" name="Picture 3"/>
          <p:cNvPicPr>
            <a:picLocks noChangeAspect="1" noChangeArrowheads="1"/>
          </p:cNvPicPr>
          <p:nvPr/>
        </p:nvPicPr>
        <p:blipFill>
          <a:blip r:embed="rId3" cstate="print"/>
          <a:srcRect/>
          <a:stretch>
            <a:fillRect/>
          </a:stretch>
        </p:blipFill>
        <p:spPr bwMode="auto">
          <a:xfrm>
            <a:off x="6946901" y="1219200"/>
            <a:ext cx="5245100" cy="3276600"/>
          </a:xfrm>
          <a:prstGeom prst="rect">
            <a:avLst/>
          </a:prstGeom>
          <a:noFill/>
          <a:ln w="9525">
            <a:noFill/>
            <a:miter lim="800000"/>
            <a:headEnd/>
            <a:tailEnd/>
          </a:ln>
        </p:spPr>
      </p:pic>
      <p:sp>
        <p:nvSpPr>
          <p:cNvPr id="8" name="TextBox 7"/>
          <p:cNvSpPr txBox="1"/>
          <p:nvPr/>
        </p:nvSpPr>
        <p:spPr>
          <a:xfrm>
            <a:off x="7048501" y="762001"/>
            <a:ext cx="1935338" cy="369332"/>
          </a:xfrm>
          <a:prstGeom prst="rect">
            <a:avLst/>
          </a:prstGeom>
          <a:noFill/>
        </p:spPr>
        <p:txBody>
          <a:bodyPr wrap="none" rtlCol="0">
            <a:spAutoFit/>
          </a:bodyPr>
          <a:lstStyle/>
          <a:p>
            <a:r>
              <a:rPr lang="en-US" dirty="0" smtClean="0"/>
              <a:t>Energy Estimation: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8610"/>
                                        </p:tgtEl>
                                        <p:attrNameLst>
                                          <p:attrName>style.visibility</p:attrName>
                                        </p:attrNameLst>
                                      </p:cBhvr>
                                      <p:to>
                                        <p:strVal val="visible"/>
                                      </p:to>
                                    </p:set>
                                    <p:animEffect transition="in" filter="blinds(horizontal)">
                                      <p:cBhvr>
                                        <p:cTn id="22" dur="5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3" name="Picture 3"/>
          <p:cNvPicPr>
            <a:picLocks noChangeAspect="1" noChangeArrowheads="1"/>
          </p:cNvPicPr>
          <p:nvPr/>
        </p:nvPicPr>
        <p:blipFill>
          <a:blip r:embed="rId2" cstate="print"/>
          <a:srcRect/>
          <a:stretch>
            <a:fillRect/>
          </a:stretch>
        </p:blipFill>
        <p:spPr bwMode="auto">
          <a:xfrm>
            <a:off x="914400" y="228600"/>
            <a:ext cx="10566400" cy="3489276"/>
          </a:xfrm>
          <a:prstGeom prst="rect">
            <a:avLst/>
          </a:prstGeom>
          <a:noFill/>
          <a:ln w="9525">
            <a:noFill/>
            <a:miter lim="800000"/>
            <a:headEnd/>
            <a:tailEnd/>
          </a:ln>
        </p:spPr>
      </p:pic>
      <p:sp>
        <p:nvSpPr>
          <p:cNvPr id="4" name="TextBox 3"/>
          <p:cNvSpPr txBox="1"/>
          <p:nvPr/>
        </p:nvSpPr>
        <p:spPr>
          <a:xfrm>
            <a:off x="304800" y="4038601"/>
            <a:ext cx="4332981" cy="923330"/>
          </a:xfrm>
          <a:prstGeom prst="rect">
            <a:avLst/>
          </a:prstGeom>
          <a:noFill/>
        </p:spPr>
        <p:txBody>
          <a:bodyPr wrap="none" rtlCol="0">
            <a:spAutoFit/>
          </a:bodyPr>
          <a:lstStyle/>
          <a:p>
            <a:r>
              <a:rPr lang="en-US" dirty="0" smtClean="0"/>
              <a:t>A: 	power density at cut in speed </a:t>
            </a:r>
            <a:r>
              <a:rPr lang="en-US" dirty="0" err="1" smtClean="0"/>
              <a:t>V</a:t>
            </a:r>
            <a:r>
              <a:rPr lang="en-US" baseline="-25000" dirty="0" err="1" smtClean="0"/>
              <a:t>c</a:t>
            </a:r>
            <a:endParaRPr lang="en-US" baseline="-25000" dirty="0" smtClean="0"/>
          </a:p>
          <a:p>
            <a:r>
              <a:rPr lang="en-US" dirty="0" smtClean="0"/>
              <a:t>B:        power density at Design speed </a:t>
            </a:r>
            <a:r>
              <a:rPr lang="en-US" dirty="0" err="1" smtClean="0"/>
              <a:t>V</a:t>
            </a:r>
            <a:r>
              <a:rPr lang="en-US" baseline="-25000" dirty="0" err="1" smtClean="0"/>
              <a:t>d</a:t>
            </a:r>
            <a:r>
              <a:rPr lang="en-US" dirty="0" smtClean="0"/>
              <a:t> </a:t>
            </a:r>
          </a:p>
          <a:p>
            <a:r>
              <a:rPr lang="en-US" dirty="0" smtClean="0"/>
              <a:t>C: 	 power density at Cut out speed </a:t>
            </a:r>
            <a:r>
              <a:rPr lang="en-US" dirty="0" err="1" smtClean="0"/>
              <a:t>V</a:t>
            </a:r>
            <a:r>
              <a:rPr lang="en-US" baseline="-25000" dirty="0" err="1" smtClean="0"/>
              <a:t>f</a:t>
            </a:r>
            <a:endParaRPr lang="en-US" baseline="-25000" dirty="0"/>
          </a:p>
        </p:txBody>
      </p:sp>
      <p:sp>
        <p:nvSpPr>
          <p:cNvPr id="6" name="TextBox 5"/>
          <p:cNvSpPr txBox="1"/>
          <p:nvPr/>
        </p:nvSpPr>
        <p:spPr>
          <a:xfrm>
            <a:off x="0" y="5334001"/>
            <a:ext cx="5276701" cy="369332"/>
          </a:xfrm>
          <a:prstGeom prst="rect">
            <a:avLst/>
          </a:prstGeom>
          <a:noFill/>
        </p:spPr>
        <p:txBody>
          <a:bodyPr wrap="none" rtlCol="0">
            <a:spAutoFit/>
          </a:bodyPr>
          <a:lstStyle/>
          <a:p>
            <a:r>
              <a:rPr lang="en-US" dirty="0" smtClean="0"/>
              <a:t>Area EFGHJ: annual energy output from wind machine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 v_{w}(h)=v_{{10}}\cdot \left({\frac  {h}{h_{{10}}}}\right)^{a}"/>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 v_{w}(h)=v_{{10}}\cdot \left({\frac  {h}{h_{{10}}}}\right)^{a}"/>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descr="Related image"/>
          <p:cNvPicPr>
            <a:picLocks noChangeAspect="1" noChangeArrowheads="1"/>
          </p:cNvPicPr>
          <p:nvPr/>
        </p:nvPicPr>
        <p:blipFill>
          <a:blip r:embed="rId2"/>
          <a:srcRect/>
          <a:stretch>
            <a:fillRect/>
          </a:stretch>
        </p:blipFill>
        <p:spPr bwMode="auto">
          <a:xfrm>
            <a:off x="5486400" y="457201"/>
            <a:ext cx="6705600" cy="4191001"/>
          </a:xfrm>
          <a:prstGeom prst="rect">
            <a:avLst/>
          </a:prstGeom>
          <a:noFill/>
        </p:spPr>
      </p:pic>
      <p:sp>
        <p:nvSpPr>
          <p:cNvPr id="5" name="TextBox 4"/>
          <p:cNvSpPr txBox="1"/>
          <p:nvPr/>
        </p:nvSpPr>
        <p:spPr>
          <a:xfrm>
            <a:off x="812801" y="609601"/>
            <a:ext cx="1827231" cy="369332"/>
          </a:xfrm>
          <a:prstGeom prst="rect">
            <a:avLst/>
          </a:prstGeom>
          <a:noFill/>
        </p:spPr>
        <p:txBody>
          <a:bodyPr wrap="none" rtlCol="0">
            <a:spAutoFit/>
          </a:bodyPr>
          <a:lstStyle/>
          <a:p>
            <a:r>
              <a:rPr lang="en-US" dirty="0" smtClean="0"/>
              <a:t>Wind &amp; </a:t>
            </a:r>
            <a:r>
              <a:rPr lang="en-US" dirty="0" err="1" smtClean="0"/>
              <a:t>Hight</a:t>
            </a:r>
            <a:r>
              <a:rPr lang="en-US" dirty="0" smtClean="0"/>
              <a:t>…….</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457201"/>
            <a:ext cx="3590022" cy="369332"/>
          </a:xfrm>
          <a:prstGeom prst="rect">
            <a:avLst/>
          </a:prstGeom>
          <a:noFill/>
        </p:spPr>
        <p:txBody>
          <a:bodyPr wrap="none" rtlCol="0">
            <a:spAutoFit/>
          </a:bodyPr>
          <a:lstStyle/>
          <a:p>
            <a:r>
              <a:rPr lang="en-US" dirty="0" smtClean="0"/>
              <a:t>Thrust and Torque on Turbine Rotor:</a:t>
            </a:r>
            <a:endParaRPr lang="en-US" dirty="0"/>
          </a:p>
        </p:txBody>
      </p:sp>
      <p:pic>
        <p:nvPicPr>
          <p:cNvPr id="23554" name="Picture 2" descr="Image result for thrust on turbine rotor"/>
          <p:cNvPicPr>
            <a:picLocks noChangeAspect="1" noChangeArrowheads="1"/>
          </p:cNvPicPr>
          <p:nvPr/>
        </p:nvPicPr>
        <p:blipFill>
          <a:blip r:embed="rId2"/>
          <a:srcRect/>
          <a:stretch>
            <a:fillRect/>
          </a:stretch>
        </p:blipFill>
        <p:spPr bwMode="auto">
          <a:xfrm>
            <a:off x="7112000" y="0"/>
            <a:ext cx="4470400" cy="43434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4"/>
          <p:cNvGrpSpPr>
            <a:grpSpLocks/>
          </p:cNvGrpSpPr>
          <p:nvPr/>
        </p:nvGrpSpPr>
        <p:grpSpPr bwMode="auto">
          <a:xfrm>
            <a:off x="203200" y="533400"/>
            <a:ext cx="11480800" cy="5867400"/>
            <a:chOff x="0" y="0"/>
            <a:chExt cx="3516" cy="2308"/>
          </a:xfrm>
        </p:grpSpPr>
        <p:sp>
          <p:nvSpPr>
            <p:cNvPr id="35842" name="Rectangle 2"/>
            <p:cNvSpPr>
              <a:spLocks noChangeArrowheads="1"/>
            </p:cNvSpPr>
            <p:nvPr/>
          </p:nvSpPr>
          <p:spPr bwMode="auto">
            <a:xfrm>
              <a:off x="0" y="0"/>
              <a:ext cx="2649" cy="145"/>
            </a:xfrm>
            <a:prstGeom prst="rect">
              <a:avLst/>
            </a:prstGeom>
            <a:noFill/>
            <a:ln w="9525">
              <a:noFill/>
              <a:miter lim="800000"/>
              <a:headEnd/>
              <a:tailEnd/>
            </a:ln>
            <a:effectLst/>
          </p:spPr>
          <p:txBody>
            <a:bodyPr>
              <a:spAutoFit/>
            </a:bodyPr>
            <a:lstStyle/>
            <a:p>
              <a:endParaRPr lang="en-US"/>
            </a:p>
          </p:txBody>
        </p:sp>
        <p:grpSp>
          <p:nvGrpSpPr>
            <p:cNvPr id="3" name="Group 83"/>
            <p:cNvGrpSpPr>
              <a:grpSpLocks/>
            </p:cNvGrpSpPr>
            <p:nvPr/>
          </p:nvGrpSpPr>
          <p:grpSpPr bwMode="auto">
            <a:xfrm>
              <a:off x="0" y="0"/>
              <a:ext cx="3516" cy="2308"/>
              <a:chOff x="0" y="0"/>
              <a:chExt cx="3516" cy="2308"/>
            </a:xfrm>
          </p:grpSpPr>
          <p:grpSp>
            <p:nvGrpSpPr>
              <p:cNvPr id="4" name="Group 50"/>
              <p:cNvGrpSpPr>
                <a:grpSpLocks/>
              </p:cNvGrpSpPr>
              <p:nvPr/>
            </p:nvGrpSpPr>
            <p:grpSpPr bwMode="auto">
              <a:xfrm>
                <a:off x="0" y="0"/>
                <a:ext cx="3516" cy="403"/>
                <a:chOff x="0" y="0"/>
                <a:chExt cx="3516" cy="403"/>
              </a:xfrm>
            </p:grpSpPr>
            <p:sp>
              <p:nvSpPr>
                <p:cNvPr id="35889" name="Rectangle 49"/>
                <p:cNvSpPr>
                  <a:spLocks noChangeArrowheads="1"/>
                </p:cNvSpPr>
                <p:nvPr/>
              </p:nvSpPr>
              <p:spPr bwMode="auto">
                <a:xfrm>
                  <a:off x="0" y="0"/>
                  <a:ext cx="3516" cy="403"/>
                </a:xfrm>
                <a:prstGeom prst="rect">
                  <a:avLst/>
                </a:prstGeom>
                <a:solidFill>
                  <a:srgbClr val="FFFFBD"/>
                </a:solidFill>
                <a:ln w="9525">
                  <a:noFill/>
                  <a:miter lim="800000"/>
                  <a:headEnd/>
                  <a:tailEnd/>
                </a:ln>
                <a:effectLst/>
              </p:spPr>
              <p:txBody>
                <a:bodyPr/>
                <a:lstStyle/>
                <a:p>
                  <a:endParaRPr lang="en-US"/>
                </a:p>
              </p:txBody>
            </p:sp>
            <p:sp>
              <p:nvSpPr>
                <p:cNvPr id="35843" name="Rectangle 3"/>
                <p:cNvSpPr>
                  <a:spLocks noChangeArrowheads="1"/>
                </p:cNvSpPr>
                <p:nvPr/>
              </p:nvSpPr>
              <p:spPr bwMode="auto">
                <a:xfrm>
                  <a:off x="0" y="0"/>
                  <a:ext cx="3516" cy="403"/>
                </a:xfrm>
                <a:prstGeom prst="rect">
                  <a:avLst/>
                </a:prstGeom>
                <a:solidFill>
                  <a:srgbClr val="FFFFBD"/>
                </a:solidFill>
                <a:ln w="9525">
                  <a:noFill/>
                  <a:miter lim="800000"/>
                  <a:headEnd/>
                  <a:tailEnd/>
                </a:ln>
                <a:effectLst/>
              </p:spPr>
              <p:txBody>
                <a:bodyPr/>
                <a:lstStyle/>
                <a:p>
                  <a:pPr algn="ctr"/>
                  <a:r>
                    <a:rPr lang="en-US" b="1">
                      <a:latin typeface="Arial" charset="0"/>
                    </a:rPr>
                    <a:t>Classes of Wind Power Density at 10 m and 50 m</a:t>
                  </a:r>
                  <a:r>
                    <a:rPr lang="en-US" b="1" baseline="30000">
                      <a:latin typeface="Arial" charset="0"/>
                    </a:rPr>
                    <a:t>(a)</a:t>
                  </a:r>
                  <a:endParaRPr lang="en-US">
                    <a:latin typeface="Verdana" pitchFamily="34" charset="0"/>
                  </a:endParaRPr>
                </a:p>
                <a:p>
                  <a:pPr algn="ctr" eaLnBrk="0" hangingPunct="0"/>
                  <a:endParaRPr lang="en-US"/>
                </a:p>
              </p:txBody>
            </p:sp>
          </p:grpSp>
          <p:grpSp>
            <p:nvGrpSpPr>
              <p:cNvPr id="5" name="Group 52"/>
              <p:cNvGrpSpPr>
                <a:grpSpLocks/>
              </p:cNvGrpSpPr>
              <p:nvPr/>
            </p:nvGrpSpPr>
            <p:grpSpPr bwMode="auto">
              <a:xfrm>
                <a:off x="0" y="403"/>
                <a:ext cx="433" cy="116"/>
                <a:chOff x="0" y="403"/>
                <a:chExt cx="433" cy="116"/>
              </a:xfrm>
            </p:grpSpPr>
            <p:sp>
              <p:nvSpPr>
                <p:cNvPr id="35891" name="Rectangle 51"/>
                <p:cNvSpPr>
                  <a:spLocks noChangeArrowheads="1"/>
                </p:cNvSpPr>
                <p:nvPr/>
              </p:nvSpPr>
              <p:spPr bwMode="auto">
                <a:xfrm>
                  <a:off x="0" y="403"/>
                  <a:ext cx="433" cy="116"/>
                </a:xfrm>
                <a:prstGeom prst="rect">
                  <a:avLst/>
                </a:prstGeom>
                <a:solidFill>
                  <a:srgbClr val="AED7D7"/>
                </a:solidFill>
                <a:ln w="9525">
                  <a:noFill/>
                  <a:miter lim="800000"/>
                  <a:headEnd/>
                  <a:tailEnd/>
                </a:ln>
                <a:effectLst/>
              </p:spPr>
              <p:txBody>
                <a:bodyPr/>
                <a:lstStyle/>
                <a:p>
                  <a:endParaRPr lang="en-US"/>
                </a:p>
              </p:txBody>
            </p:sp>
            <p:sp>
              <p:nvSpPr>
                <p:cNvPr id="35844" name="Rectangle 4"/>
                <p:cNvSpPr>
                  <a:spLocks noChangeArrowheads="1"/>
                </p:cNvSpPr>
                <p:nvPr/>
              </p:nvSpPr>
              <p:spPr bwMode="auto">
                <a:xfrm>
                  <a:off x="0" y="403"/>
                  <a:ext cx="433" cy="116"/>
                </a:xfrm>
                <a:prstGeom prst="rect">
                  <a:avLst/>
                </a:prstGeom>
                <a:solidFill>
                  <a:srgbClr val="AED7D7"/>
                </a:solidFill>
                <a:ln w="9525">
                  <a:noFill/>
                  <a:miter lim="800000"/>
                  <a:headEnd/>
                  <a:tailEnd/>
                </a:ln>
                <a:effectLst/>
              </p:spPr>
              <p:txBody>
                <a:bodyPr/>
                <a:lstStyle/>
                <a:p>
                  <a:pPr algn="ctr"/>
                  <a:r>
                    <a:rPr lang="en-US" sz="1600" b="1">
                      <a:latin typeface="Arial" charset="0"/>
                    </a:rPr>
                    <a:t>.</a:t>
                  </a:r>
                  <a:endParaRPr lang="en-US" sz="1600"/>
                </a:p>
              </p:txBody>
            </p:sp>
          </p:grpSp>
          <p:grpSp>
            <p:nvGrpSpPr>
              <p:cNvPr id="6" name="Group 54"/>
              <p:cNvGrpSpPr>
                <a:grpSpLocks/>
              </p:cNvGrpSpPr>
              <p:nvPr/>
            </p:nvGrpSpPr>
            <p:grpSpPr bwMode="auto">
              <a:xfrm>
                <a:off x="433" y="403"/>
                <a:ext cx="1573" cy="116"/>
                <a:chOff x="433" y="403"/>
                <a:chExt cx="1573" cy="116"/>
              </a:xfrm>
            </p:grpSpPr>
            <p:sp>
              <p:nvSpPr>
                <p:cNvPr id="35893" name="Rectangle 53"/>
                <p:cNvSpPr>
                  <a:spLocks noChangeArrowheads="1"/>
                </p:cNvSpPr>
                <p:nvPr/>
              </p:nvSpPr>
              <p:spPr bwMode="auto">
                <a:xfrm>
                  <a:off x="433" y="403"/>
                  <a:ext cx="1573" cy="116"/>
                </a:xfrm>
                <a:prstGeom prst="rect">
                  <a:avLst/>
                </a:prstGeom>
                <a:solidFill>
                  <a:srgbClr val="AED7D7"/>
                </a:solidFill>
                <a:ln w="9525">
                  <a:noFill/>
                  <a:miter lim="800000"/>
                  <a:headEnd/>
                  <a:tailEnd/>
                </a:ln>
                <a:effectLst/>
              </p:spPr>
              <p:txBody>
                <a:bodyPr/>
                <a:lstStyle/>
                <a:p>
                  <a:endParaRPr lang="en-US"/>
                </a:p>
              </p:txBody>
            </p:sp>
            <p:sp>
              <p:nvSpPr>
                <p:cNvPr id="35845" name="Rectangle 5"/>
                <p:cNvSpPr>
                  <a:spLocks noChangeArrowheads="1"/>
                </p:cNvSpPr>
                <p:nvPr/>
              </p:nvSpPr>
              <p:spPr bwMode="auto">
                <a:xfrm>
                  <a:off x="433" y="403"/>
                  <a:ext cx="1573" cy="116"/>
                </a:xfrm>
                <a:prstGeom prst="rect">
                  <a:avLst/>
                </a:prstGeom>
                <a:solidFill>
                  <a:srgbClr val="AED7D7"/>
                </a:solidFill>
                <a:ln w="9525">
                  <a:noFill/>
                  <a:miter lim="800000"/>
                  <a:headEnd/>
                  <a:tailEnd/>
                </a:ln>
                <a:effectLst/>
              </p:spPr>
              <p:txBody>
                <a:bodyPr/>
                <a:lstStyle/>
                <a:p>
                  <a:r>
                    <a:rPr lang="en-US" sz="1600" b="1">
                      <a:latin typeface="Arial" charset="0"/>
                    </a:rPr>
                    <a:t>        </a:t>
                  </a:r>
                  <a:r>
                    <a:rPr lang="en-US" sz="1800" b="1">
                      <a:latin typeface="Arial" charset="0"/>
                    </a:rPr>
                    <a:t>10 m (33 ft)</a:t>
                  </a:r>
                  <a:endParaRPr lang="en-US" sz="1800"/>
                </a:p>
              </p:txBody>
            </p:sp>
          </p:grpSp>
          <p:grpSp>
            <p:nvGrpSpPr>
              <p:cNvPr id="7" name="Group 56"/>
              <p:cNvGrpSpPr>
                <a:grpSpLocks/>
              </p:cNvGrpSpPr>
              <p:nvPr/>
            </p:nvGrpSpPr>
            <p:grpSpPr bwMode="auto">
              <a:xfrm>
                <a:off x="2006" y="403"/>
                <a:ext cx="1510" cy="116"/>
                <a:chOff x="2006" y="403"/>
                <a:chExt cx="1510" cy="116"/>
              </a:xfrm>
            </p:grpSpPr>
            <p:sp>
              <p:nvSpPr>
                <p:cNvPr id="35895" name="Rectangle 55"/>
                <p:cNvSpPr>
                  <a:spLocks noChangeArrowheads="1"/>
                </p:cNvSpPr>
                <p:nvPr/>
              </p:nvSpPr>
              <p:spPr bwMode="auto">
                <a:xfrm>
                  <a:off x="2006" y="403"/>
                  <a:ext cx="1510" cy="116"/>
                </a:xfrm>
                <a:prstGeom prst="rect">
                  <a:avLst/>
                </a:prstGeom>
                <a:solidFill>
                  <a:srgbClr val="AED7D7"/>
                </a:solidFill>
                <a:ln w="9525">
                  <a:noFill/>
                  <a:miter lim="800000"/>
                  <a:headEnd/>
                  <a:tailEnd/>
                </a:ln>
                <a:effectLst/>
              </p:spPr>
              <p:txBody>
                <a:bodyPr/>
                <a:lstStyle/>
                <a:p>
                  <a:endParaRPr lang="en-US"/>
                </a:p>
              </p:txBody>
            </p:sp>
            <p:sp>
              <p:nvSpPr>
                <p:cNvPr id="35846" name="Rectangle 6"/>
                <p:cNvSpPr>
                  <a:spLocks noChangeArrowheads="1"/>
                </p:cNvSpPr>
                <p:nvPr/>
              </p:nvSpPr>
              <p:spPr bwMode="auto">
                <a:xfrm>
                  <a:off x="2006" y="403"/>
                  <a:ext cx="1510" cy="116"/>
                </a:xfrm>
                <a:prstGeom prst="rect">
                  <a:avLst/>
                </a:prstGeom>
                <a:solidFill>
                  <a:srgbClr val="AED7D7"/>
                </a:solidFill>
                <a:ln w="9525">
                  <a:noFill/>
                  <a:miter lim="800000"/>
                  <a:headEnd/>
                  <a:tailEnd/>
                </a:ln>
                <a:effectLst/>
              </p:spPr>
              <p:txBody>
                <a:bodyPr/>
                <a:lstStyle/>
                <a:p>
                  <a:r>
                    <a:rPr lang="en-US" sz="1600" b="1">
                      <a:latin typeface="Arial" charset="0"/>
                    </a:rPr>
                    <a:t>        </a:t>
                  </a:r>
                  <a:r>
                    <a:rPr lang="en-US" sz="1800" b="1">
                      <a:latin typeface="Arial" charset="0"/>
                    </a:rPr>
                    <a:t>50 m (164 ft)</a:t>
                  </a:r>
                  <a:endParaRPr lang="en-US" sz="1800"/>
                </a:p>
              </p:txBody>
            </p:sp>
          </p:grpSp>
          <p:grpSp>
            <p:nvGrpSpPr>
              <p:cNvPr id="8" name="Group 58"/>
              <p:cNvGrpSpPr>
                <a:grpSpLocks/>
              </p:cNvGrpSpPr>
              <p:nvPr/>
            </p:nvGrpSpPr>
            <p:grpSpPr bwMode="auto">
              <a:xfrm>
                <a:off x="0" y="519"/>
                <a:ext cx="3516" cy="116"/>
                <a:chOff x="0" y="519"/>
                <a:chExt cx="3516" cy="116"/>
              </a:xfrm>
            </p:grpSpPr>
            <p:sp>
              <p:nvSpPr>
                <p:cNvPr id="35897" name="Rectangle 57"/>
                <p:cNvSpPr>
                  <a:spLocks noChangeArrowheads="1"/>
                </p:cNvSpPr>
                <p:nvPr/>
              </p:nvSpPr>
              <p:spPr bwMode="auto">
                <a:xfrm>
                  <a:off x="0" y="519"/>
                  <a:ext cx="3516" cy="116"/>
                </a:xfrm>
                <a:prstGeom prst="rect">
                  <a:avLst/>
                </a:prstGeom>
                <a:solidFill>
                  <a:srgbClr val="AED7D7"/>
                </a:solidFill>
                <a:ln w="9525">
                  <a:noFill/>
                  <a:miter lim="800000"/>
                  <a:headEnd/>
                  <a:tailEnd/>
                </a:ln>
                <a:effectLst/>
              </p:spPr>
              <p:txBody>
                <a:bodyPr/>
                <a:lstStyle/>
                <a:p>
                  <a:endParaRPr lang="en-US"/>
                </a:p>
              </p:txBody>
            </p:sp>
            <p:sp>
              <p:nvSpPr>
                <p:cNvPr id="35847" name="Rectangle 7"/>
                <p:cNvSpPr>
                  <a:spLocks noChangeArrowheads="1"/>
                </p:cNvSpPr>
                <p:nvPr/>
              </p:nvSpPr>
              <p:spPr bwMode="auto">
                <a:xfrm>
                  <a:off x="0" y="519"/>
                  <a:ext cx="3516" cy="116"/>
                </a:xfrm>
                <a:prstGeom prst="rect">
                  <a:avLst/>
                </a:prstGeom>
                <a:solidFill>
                  <a:srgbClr val="AED7D7"/>
                </a:solidFill>
                <a:ln w="9525">
                  <a:noFill/>
                  <a:miter lim="800000"/>
                  <a:headEnd/>
                  <a:tailEnd/>
                </a:ln>
                <a:effectLst/>
              </p:spPr>
              <p:txBody>
                <a:bodyPr/>
                <a:lstStyle/>
                <a:p>
                  <a:pPr algn="ctr"/>
                  <a:r>
                    <a:rPr lang="en-US" sz="1600" b="1">
                      <a:latin typeface="Arial" charset="0"/>
                    </a:rPr>
                    <a:t>                                                                                                                                                                                                                                                                  </a:t>
                  </a:r>
                </a:p>
              </p:txBody>
            </p:sp>
          </p:grpSp>
          <p:grpSp>
            <p:nvGrpSpPr>
              <p:cNvPr id="9" name="Group 60"/>
              <p:cNvGrpSpPr>
                <a:grpSpLocks/>
              </p:cNvGrpSpPr>
              <p:nvPr/>
            </p:nvGrpSpPr>
            <p:grpSpPr bwMode="auto">
              <a:xfrm>
                <a:off x="0" y="635"/>
                <a:ext cx="433" cy="462"/>
                <a:chOff x="0" y="635"/>
                <a:chExt cx="433" cy="462"/>
              </a:xfrm>
            </p:grpSpPr>
            <p:sp>
              <p:nvSpPr>
                <p:cNvPr id="35899" name="Rectangle 59"/>
                <p:cNvSpPr>
                  <a:spLocks noChangeArrowheads="1"/>
                </p:cNvSpPr>
                <p:nvPr/>
              </p:nvSpPr>
              <p:spPr bwMode="auto">
                <a:xfrm>
                  <a:off x="0" y="635"/>
                  <a:ext cx="433" cy="462"/>
                </a:xfrm>
                <a:prstGeom prst="rect">
                  <a:avLst/>
                </a:prstGeom>
                <a:solidFill>
                  <a:srgbClr val="AED7D7"/>
                </a:solidFill>
                <a:ln w="9525">
                  <a:noFill/>
                  <a:miter lim="800000"/>
                  <a:headEnd/>
                  <a:tailEnd/>
                </a:ln>
                <a:effectLst/>
              </p:spPr>
              <p:txBody>
                <a:bodyPr/>
                <a:lstStyle/>
                <a:p>
                  <a:endParaRPr lang="en-US"/>
                </a:p>
              </p:txBody>
            </p:sp>
            <p:sp>
              <p:nvSpPr>
                <p:cNvPr id="35849" name="Rectangle 9"/>
                <p:cNvSpPr>
                  <a:spLocks noChangeArrowheads="1"/>
                </p:cNvSpPr>
                <p:nvPr/>
              </p:nvSpPr>
              <p:spPr bwMode="auto">
                <a:xfrm>
                  <a:off x="0" y="635"/>
                  <a:ext cx="433" cy="462"/>
                </a:xfrm>
                <a:prstGeom prst="rect">
                  <a:avLst/>
                </a:prstGeom>
                <a:solidFill>
                  <a:srgbClr val="AED7D7"/>
                </a:solidFill>
                <a:ln w="9525">
                  <a:noFill/>
                  <a:miter lim="800000"/>
                  <a:headEnd/>
                  <a:tailEnd/>
                </a:ln>
                <a:effectLst/>
              </p:spPr>
              <p:txBody>
                <a:bodyPr/>
                <a:lstStyle/>
                <a:p>
                  <a:pPr algn="ctr"/>
                  <a:r>
                    <a:rPr lang="en-US" sz="1600" b="1">
                      <a:latin typeface="Arial" charset="0"/>
                    </a:rPr>
                    <a:t>Wind</a:t>
                  </a:r>
                  <a:br>
                    <a:rPr lang="en-US" sz="1600" b="1">
                      <a:latin typeface="Arial" charset="0"/>
                    </a:rPr>
                  </a:br>
                  <a:r>
                    <a:rPr lang="en-US" sz="1600" b="1">
                      <a:latin typeface="Arial" charset="0"/>
                    </a:rPr>
                    <a:t>Power </a:t>
                  </a:r>
                  <a:br>
                    <a:rPr lang="en-US" sz="1600" b="1">
                      <a:latin typeface="Arial" charset="0"/>
                    </a:rPr>
                  </a:br>
                  <a:r>
                    <a:rPr lang="en-US" sz="1600" b="1">
                      <a:latin typeface="Arial" charset="0"/>
                    </a:rPr>
                    <a:t>Class</a:t>
                  </a:r>
                  <a:endParaRPr lang="en-US" sz="1600">
                    <a:latin typeface="Verdana" pitchFamily="34" charset="0"/>
                  </a:endParaRPr>
                </a:p>
                <a:p>
                  <a:pPr algn="ctr" eaLnBrk="0" hangingPunct="0"/>
                  <a:endParaRPr lang="en-US" sz="1600"/>
                </a:p>
              </p:txBody>
            </p:sp>
          </p:grpSp>
          <p:grpSp>
            <p:nvGrpSpPr>
              <p:cNvPr id="10" name="Group 62"/>
              <p:cNvGrpSpPr>
                <a:grpSpLocks/>
              </p:cNvGrpSpPr>
              <p:nvPr/>
            </p:nvGrpSpPr>
            <p:grpSpPr bwMode="auto">
              <a:xfrm>
                <a:off x="433" y="635"/>
                <a:ext cx="707" cy="462"/>
                <a:chOff x="433" y="635"/>
                <a:chExt cx="707" cy="462"/>
              </a:xfrm>
            </p:grpSpPr>
            <p:sp>
              <p:nvSpPr>
                <p:cNvPr id="35901" name="Rectangle 61"/>
                <p:cNvSpPr>
                  <a:spLocks noChangeArrowheads="1"/>
                </p:cNvSpPr>
                <p:nvPr/>
              </p:nvSpPr>
              <p:spPr bwMode="auto">
                <a:xfrm>
                  <a:off x="433" y="635"/>
                  <a:ext cx="707" cy="462"/>
                </a:xfrm>
                <a:prstGeom prst="rect">
                  <a:avLst/>
                </a:prstGeom>
                <a:solidFill>
                  <a:srgbClr val="AED7D7"/>
                </a:solidFill>
                <a:ln w="9525">
                  <a:noFill/>
                  <a:miter lim="800000"/>
                  <a:headEnd/>
                  <a:tailEnd/>
                </a:ln>
                <a:effectLst/>
              </p:spPr>
              <p:txBody>
                <a:bodyPr/>
                <a:lstStyle/>
                <a:p>
                  <a:endParaRPr lang="en-US"/>
                </a:p>
              </p:txBody>
            </p:sp>
            <p:sp>
              <p:nvSpPr>
                <p:cNvPr id="35850" name="Rectangle 10"/>
                <p:cNvSpPr>
                  <a:spLocks noChangeArrowheads="1"/>
                </p:cNvSpPr>
                <p:nvPr/>
              </p:nvSpPr>
              <p:spPr bwMode="auto">
                <a:xfrm>
                  <a:off x="433" y="635"/>
                  <a:ext cx="707" cy="462"/>
                </a:xfrm>
                <a:prstGeom prst="rect">
                  <a:avLst/>
                </a:prstGeom>
                <a:solidFill>
                  <a:srgbClr val="AED7D7"/>
                </a:solidFill>
                <a:ln w="9525">
                  <a:noFill/>
                  <a:miter lim="800000"/>
                  <a:headEnd/>
                  <a:tailEnd/>
                </a:ln>
                <a:effectLst/>
              </p:spPr>
              <p:txBody>
                <a:bodyPr/>
                <a:lstStyle/>
                <a:p>
                  <a:r>
                    <a:rPr lang="en-US" sz="1600" b="1">
                      <a:latin typeface="Arial" charset="0"/>
                    </a:rPr>
                    <a:t>Wind </a:t>
                  </a:r>
                  <a:br>
                    <a:rPr lang="en-US" sz="1600" b="1">
                      <a:latin typeface="Arial" charset="0"/>
                    </a:rPr>
                  </a:br>
                  <a:r>
                    <a:rPr lang="en-US" sz="1600" b="1">
                      <a:latin typeface="Arial" charset="0"/>
                    </a:rPr>
                    <a:t>Power</a:t>
                  </a:r>
                  <a:br>
                    <a:rPr lang="en-US" sz="1600" b="1">
                      <a:latin typeface="Arial" charset="0"/>
                    </a:rPr>
                  </a:br>
                  <a:r>
                    <a:rPr lang="en-US" sz="1600" b="1">
                      <a:latin typeface="Arial" charset="0"/>
                    </a:rPr>
                    <a:t>Density </a:t>
                  </a:r>
                  <a:br>
                    <a:rPr lang="en-US" sz="1600" b="1">
                      <a:latin typeface="Arial" charset="0"/>
                    </a:rPr>
                  </a:br>
                  <a:r>
                    <a:rPr lang="en-US" sz="1600" b="1">
                      <a:latin typeface="Arial" charset="0"/>
                    </a:rPr>
                    <a:t>(W/m</a:t>
                  </a:r>
                  <a:r>
                    <a:rPr lang="en-US" sz="1600" b="1" baseline="30000">
                      <a:latin typeface="Arial" charset="0"/>
                    </a:rPr>
                    <a:t>2</a:t>
                  </a:r>
                  <a:r>
                    <a:rPr lang="en-US" sz="1600" b="1">
                      <a:latin typeface="Arial" charset="0"/>
                    </a:rPr>
                    <a:t>)</a:t>
                  </a:r>
                  <a:endParaRPr lang="en-US" sz="1600"/>
                </a:p>
              </p:txBody>
            </p:sp>
          </p:grpSp>
          <p:grpSp>
            <p:nvGrpSpPr>
              <p:cNvPr id="11" name="Group 64"/>
              <p:cNvGrpSpPr>
                <a:grpSpLocks/>
              </p:cNvGrpSpPr>
              <p:nvPr/>
            </p:nvGrpSpPr>
            <p:grpSpPr bwMode="auto">
              <a:xfrm>
                <a:off x="1140" y="635"/>
                <a:ext cx="866" cy="462"/>
                <a:chOff x="1140" y="635"/>
                <a:chExt cx="866" cy="462"/>
              </a:xfrm>
            </p:grpSpPr>
            <p:sp>
              <p:nvSpPr>
                <p:cNvPr id="35903" name="Rectangle 63"/>
                <p:cNvSpPr>
                  <a:spLocks noChangeArrowheads="1"/>
                </p:cNvSpPr>
                <p:nvPr/>
              </p:nvSpPr>
              <p:spPr bwMode="auto">
                <a:xfrm>
                  <a:off x="1140" y="635"/>
                  <a:ext cx="866" cy="462"/>
                </a:xfrm>
                <a:prstGeom prst="rect">
                  <a:avLst/>
                </a:prstGeom>
                <a:solidFill>
                  <a:srgbClr val="AED7D7"/>
                </a:solidFill>
                <a:ln w="9525">
                  <a:noFill/>
                  <a:miter lim="800000"/>
                  <a:headEnd/>
                  <a:tailEnd/>
                </a:ln>
                <a:effectLst/>
              </p:spPr>
              <p:txBody>
                <a:bodyPr/>
                <a:lstStyle/>
                <a:p>
                  <a:endParaRPr lang="en-US"/>
                </a:p>
              </p:txBody>
            </p:sp>
            <p:sp>
              <p:nvSpPr>
                <p:cNvPr id="35851" name="Rectangle 11"/>
                <p:cNvSpPr>
                  <a:spLocks noChangeArrowheads="1"/>
                </p:cNvSpPr>
                <p:nvPr/>
              </p:nvSpPr>
              <p:spPr bwMode="auto">
                <a:xfrm>
                  <a:off x="1140" y="635"/>
                  <a:ext cx="866" cy="462"/>
                </a:xfrm>
                <a:prstGeom prst="rect">
                  <a:avLst/>
                </a:prstGeom>
                <a:solidFill>
                  <a:srgbClr val="AED7D7"/>
                </a:solidFill>
                <a:ln w="9525">
                  <a:noFill/>
                  <a:miter lim="800000"/>
                  <a:headEnd/>
                  <a:tailEnd/>
                </a:ln>
                <a:effectLst/>
              </p:spPr>
              <p:txBody>
                <a:bodyPr/>
                <a:lstStyle/>
                <a:p>
                  <a:r>
                    <a:rPr lang="en-US" sz="1600" b="1">
                      <a:latin typeface="Arial" charset="0"/>
                    </a:rPr>
                    <a:t>Speed</a:t>
                  </a:r>
                  <a:r>
                    <a:rPr lang="en-US" sz="1600" b="1" baseline="30000">
                      <a:latin typeface="Arial" charset="0"/>
                    </a:rPr>
                    <a:t>(b)</a:t>
                  </a:r>
                  <a:r>
                    <a:rPr lang="en-US" sz="1600" b="1">
                      <a:latin typeface="Arial" charset="0"/>
                    </a:rPr>
                    <a:t/>
                  </a:r>
                  <a:br>
                    <a:rPr lang="en-US" sz="1600" b="1">
                      <a:latin typeface="Arial" charset="0"/>
                    </a:rPr>
                  </a:br>
                  <a:r>
                    <a:rPr lang="en-US" sz="1600" b="1">
                      <a:latin typeface="Arial" charset="0"/>
                    </a:rPr>
                    <a:t>m/s (mph)</a:t>
                  </a:r>
                  <a:endParaRPr lang="en-US" sz="1600"/>
                </a:p>
              </p:txBody>
            </p:sp>
          </p:grpSp>
          <p:grpSp>
            <p:nvGrpSpPr>
              <p:cNvPr id="12" name="Group 66"/>
              <p:cNvGrpSpPr>
                <a:grpSpLocks/>
              </p:cNvGrpSpPr>
              <p:nvPr/>
            </p:nvGrpSpPr>
            <p:grpSpPr bwMode="auto">
              <a:xfrm>
                <a:off x="2006" y="635"/>
                <a:ext cx="685" cy="462"/>
                <a:chOff x="2006" y="635"/>
                <a:chExt cx="685" cy="462"/>
              </a:xfrm>
            </p:grpSpPr>
            <p:sp>
              <p:nvSpPr>
                <p:cNvPr id="35905" name="Rectangle 65"/>
                <p:cNvSpPr>
                  <a:spLocks noChangeArrowheads="1"/>
                </p:cNvSpPr>
                <p:nvPr/>
              </p:nvSpPr>
              <p:spPr bwMode="auto">
                <a:xfrm>
                  <a:off x="2006" y="635"/>
                  <a:ext cx="685" cy="462"/>
                </a:xfrm>
                <a:prstGeom prst="rect">
                  <a:avLst/>
                </a:prstGeom>
                <a:solidFill>
                  <a:srgbClr val="AED7D7"/>
                </a:solidFill>
                <a:ln w="9525">
                  <a:noFill/>
                  <a:miter lim="800000"/>
                  <a:headEnd/>
                  <a:tailEnd/>
                </a:ln>
                <a:effectLst/>
              </p:spPr>
              <p:txBody>
                <a:bodyPr/>
                <a:lstStyle/>
                <a:p>
                  <a:endParaRPr lang="en-US"/>
                </a:p>
              </p:txBody>
            </p:sp>
            <p:sp>
              <p:nvSpPr>
                <p:cNvPr id="35852" name="Rectangle 12"/>
                <p:cNvSpPr>
                  <a:spLocks noChangeArrowheads="1"/>
                </p:cNvSpPr>
                <p:nvPr/>
              </p:nvSpPr>
              <p:spPr bwMode="auto">
                <a:xfrm>
                  <a:off x="2006" y="635"/>
                  <a:ext cx="685" cy="462"/>
                </a:xfrm>
                <a:prstGeom prst="rect">
                  <a:avLst/>
                </a:prstGeom>
                <a:solidFill>
                  <a:srgbClr val="AED7D7"/>
                </a:solidFill>
                <a:ln w="9525">
                  <a:noFill/>
                  <a:miter lim="800000"/>
                  <a:headEnd/>
                  <a:tailEnd/>
                </a:ln>
                <a:effectLst/>
              </p:spPr>
              <p:txBody>
                <a:bodyPr/>
                <a:lstStyle/>
                <a:p>
                  <a:r>
                    <a:rPr lang="en-US" sz="1600" b="1">
                      <a:latin typeface="Arial" charset="0"/>
                    </a:rPr>
                    <a:t>Wind </a:t>
                  </a:r>
                  <a:br>
                    <a:rPr lang="en-US" sz="1600" b="1">
                      <a:latin typeface="Arial" charset="0"/>
                    </a:rPr>
                  </a:br>
                  <a:r>
                    <a:rPr lang="en-US" sz="1600" b="1">
                      <a:latin typeface="Arial" charset="0"/>
                    </a:rPr>
                    <a:t>Power</a:t>
                  </a:r>
                  <a:br>
                    <a:rPr lang="en-US" sz="1600" b="1">
                      <a:latin typeface="Arial" charset="0"/>
                    </a:rPr>
                  </a:br>
                  <a:r>
                    <a:rPr lang="en-US" sz="1600" b="1">
                      <a:latin typeface="Arial" charset="0"/>
                    </a:rPr>
                    <a:t>Density </a:t>
                  </a:r>
                  <a:br>
                    <a:rPr lang="en-US" sz="1600" b="1">
                      <a:latin typeface="Arial" charset="0"/>
                    </a:rPr>
                  </a:br>
                  <a:r>
                    <a:rPr lang="en-US" sz="1600" b="1">
                      <a:latin typeface="Arial" charset="0"/>
                    </a:rPr>
                    <a:t>(W/m</a:t>
                  </a:r>
                  <a:r>
                    <a:rPr lang="en-US" sz="1600" b="1" baseline="30000">
                      <a:latin typeface="Arial" charset="0"/>
                    </a:rPr>
                    <a:t>2</a:t>
                  </a:r>
                  <a:r>
                    <a:rPr lang="en-US" sz="1600" b="1">
                      <a:latin typeface="Arial" charset="0"/>
                    </a:rPr>
                    <a:t>)</a:t>
                  </a:r>
                  <a:endParaRPr lang="en-US" sz="1600"/>
                </a:p>
              </p:txBody>
            </p:sp>
          </p:grpSp>
          <p:grpSp>
            <p:nvGrpSpPr>
              <p:cNvPr id="13" name="Group 68"/>
              <p:cNvGrpSpPr>
                <a:grpSpLocks/>
              </p:cNvGrpSpPr>
              <p:nvPr/>
            </p:nvGrpSpPr>
            <p:grpSpPr bwMode="auto">
              <a:xfrm>
                <a:off x="2691" y="635"/>
                <a:ext cx="825" cy="462"/>
                <a:chOff x="2691" y="635"/>
                <a:chExt cx="825" cy="462"/>
              </a:xfrm>
            </p:grpSpPr>
            <p:sp>
              <p:nvSpPr>
                <p:cNvPr id="35907" name="Rectangle 67"/>
                <p:cNvSpPr>
                  <a:spLocks noChangeArrowheads="1"/>
                </p:cNvSpPr>
                <p:nvPr/>
              </p:nvSpPr>
              <p:spPr bwMode="auto">
                <a:xfrm>
                  <a:off x="2691" y="635"/>
                  <a:ext cx="825" cy="462"/>
                </a:xfrm>
                <a:prstGeom prst="rect">
                  <a:avLst/>
                </a:prstGeom>
                <a:solidFill>
                  <a:srgbClr val="AED7D7"/>
                </a:solidFill>
                <a:ln w="9525">
                  <a:noFill/>
                  <a:miter lim="800000"/>
                  <a:headEnd/>
                  <a:tailEnd/>
                </a:ln>
                <a:effectLst/>
              </p:spPr>
              <p:txBody>
                <a:bodyPr/>
                <a:lstStyle/>
                <a:p>
                  <a:endParaRPr lang="en-US"/>
                </a:p>
              </p:txBody>
            </p:sp>
            <p:sp>
              <p:nvSpPr>
                <p:cNvPr id="35853" name="Rectangle 13"/>
                <p:cNvSpPr>
                  <a:spLocks noChangeArrowheads="1"/>
                </p:cNvSpPr>
                <p:nvPr/>
              </p:nvSpPr>
              <p:spPr bwMode="auto">
                <a:xfrm>
                  <a:off x="2691" y="635"/>
                  <a:ext cx="825" cy="462"/>
                </a:xfrm>
                <a:prstGeom prst="rect">
                  <a:avLst/>
                </a:prstGeom>
                <a:solidFill>
                  <a:srgbClr val="AED7D7"/>
                </a:solidFill>
                <a:ln w="9525">
                  <a:noFill/>
                  <a:miter lim="800000"/>
                  <a:headEnd/>
                  <a:tailEnd/>
                </a:ln>
                <a:effectLst/>
              </p:spPr>
              <p:txBody>
                <a:bodyPr/>
                <a:lstStyle/>
                <a:p>
                  <a:r>
                    <a:rPr lang="en-US" sz="1600" b="1">
                      <a:latin typeface="Arial" charset="0"/>
                    </a:rPr>
                    <a:t>Speed</a:t>
                  </a:r>
                  <a:r>
                    <a:rPr lang="en-US" sz="1600" b="1" baseline="30000">
                      <a:latin typeface="Arial" charset="0"/>
                    </a:rPr>
                    <a:t>(b)</a:t>
                  </a:r>
                  <a:r>
                    <a:rPr lang="en-US" sz="1600" b="1">
                      <a:latin typeface="Arial" charset="0"/>
                    </a:rPr>
                    <a:t/>
                  </a:r>
                  <a:br>
                    <a:rPr lang="en-US" sz="1600" b="1">
                      <a:latin typeface="Arial" charset="0"/>
                    </a:rPr>
                  </a:br>
                  <a:r>
                    <a:rPr lang="en-US" sz="1600" b="1">
                      <a:latin typeface="Arial" charset="0"/>
                    </a:rPr>
                    <a:t>m/s (mph)</a:t>
                  </a:r>
                  <a:endParaRPr lang="en-US" sz="1600"/>
                </a:p>
              </p:txBody>
            </p:sp>
          </p:grpSp>
          <p:grpSp>
            <p:nvGrpSpPr>
              <p:cNvPr id="14" name="Group 70"/>
              <p:cNvGrpSpPr>
                <a:grpSpLocks/>
              </p:cNvGrpSpPr>
              <p:nvPr/>
            </p:nvGrpSpPr>
            <p:grpSpPr bwMode="auto">
              <a:xfrm>
                <a:off x="0" y="1097"/>
                <a:ext cx="433" cy="173"/>
                <a:chOff x="0" y="1097"/>
                <a:chExt cx="433" cy="173"/>
              </a:xfrm>
            </p:grpSpPr>
            <p:sp>
              <p:nvSpPr>
                <p:cNvPr id="35909" name="Rectangle 69"/>
                <p:cNvSpPr>
                  <a:spLocks noChangeArrowheads="1"/>
                </p:cNvSpPr>
                <p:nvPr/>
              </p:nvSpPr>
              <p:spPr bwMode="auto">
                <a:xfrm>
                  <a:off x="0" y="1097"/>
                  <a:ext cx="433" cy="173"/>
                </a:xfrm>
                <a:prstGeom prst="rect">
                  <a:avLst/>
                </a:prstGeom>
                <a:solidFill>
                  <a:srgbClr val="E3E3E3"/>
                </a:solidFill>
                <a:ln w="9525">
                  <a:noFill/>
                  <a:miter lim="800000"/>
                  <a:headEnd/>
                  <a:tailEnd/>
                </a:ln>
                <a:effectLst/>
              </p:spPr>
              <p:txBody>
                <a:bodyPr/>
                <a:lstStyle/>
                <a:p>
                  <a:endParaRPr lang="en-US"/>
                </a:p>
              </p:txBody>
            </p:sp>
            <p:sp>
              <p:nvSpPr>
                <p:cNvPr id="35854" name="Rectangle 14"/>
                <p:cNvSpPr>
                  <a:spLocks noChangeArrowheads="1"/>
                </p:cNvSpPr>
                <p:nvPr/>
              </p:nvSpPr>
              <p:spPr bwMode="auto">
                <a:xfrm>
                  <a:off x="0" y="1097"/>
                  <a:ext cx="433" cy="173"/>
                </a:xfrm>
                <a:prstGeom prst="rect">
                  <a:avLst/>
                </a:prstGeom>
                <a:solidFill>
                  <a:srgbClr val="E3E3E3"/>
                </a:solidFill>
                <a:ln w="9525">
                  <a:noFill/>
                  <a:miter lim="800000"/>
                  <a:headEnd/>
                  <a:tailEnd/>
                </a:ln>
                <a:effectLst/>
              </p:spPr>
              <p:txBody>
                <a:bodyPr/>
                <a:lstStyle/>
                <a:p>
                  <a:pPr algn="ctr"/>
                  <a:r>
                    <a:rPr lang="en-US" sz="1600" b="1">
                      <a:latin typeface="Arial" charset="0"/>
                    </a:rPr>
                    <a:t>1</a:t>
                  </a:r>
                  <a:endParaRPr lang="en-US" sz="1600"/>
                </a:p>
              </p:txBody>
            </p:sp>
          </p:grpSp>
          <p:sp>
            <p:nvSpPr>
              <p:cNvPr id="35855" name="Rectangle 15"/>
              <p:cNvSpPr>
                <a:spLocks noChangeArrowheads="1"/>
              </p:cNvSpPr>
              <p:nvPr/>
            </p:nvSpPr>
            <p:spPr bwMode="auto">
              <a:xfrm>
                <a:off x="433" y="1097"/>
                <a:ext cx="707" cy="173"/>
              </a:xfrm>
              <a:prstGeom prst="rect">
                <a:avLst/>
              </a:prstGeom>
              <a:noFill/>
              <a:ln w="9525">
                <a:noFill/>
                <a:miter lim="800000"/>
                <a:headEnd/>
                <a:tailEnd/>
              </a:ln>
              <a:effectLst/>
            </p:spPr>
            <p:txBody>
              <a:bodyPr/>
              <a:lstStyle/>
              <a:p>
                <a:r>
                  <a:rPr lang="en-US" sz="1600" b="1">
                    <a:latin typeface="Arial" charset="0"/>
                  </a:rPr>
                  <a:t>&lt;100</a:t>
                </a:r>
                <a:endParaRPr lang="en-US" sz="1600"/>
              </a:p>
            </p:txBody>
          </p:sp>
          <p:sp>
            <p:nvSpPr>
              <p:cNvPr id="35856" name="Rectangle 16"/>
              <p:cNvSpPr>
                <a:spLocks noChangeArrowheads="1"/>
              </p:cNvSpPr>
              <p:nvPr/>
            </p:nvSpPr>
            <p:spPr bwMode="auto">
              <a:xfrm>
                <a:off x="1140" y="1097"/>
                <a:ext cx="866" cy="173"/>
              </a:xfrm>
              <a:prstGeom prst="rect">
                <a:avLst/>
              </a:prstGeom>
              <a:noFill/>
              <a:ln w="9525">
                <a:noFill/>
                <a:miter lim="800000"/>
                <a:headEnd/>
                <a:tailEnd/>
              </a:ln>
              <a:effectLst/>
            </p:spPr>
            <p:txBody>
              <a:bodyPr/>
              <a:lstStyle/>
              <a:p>
                <a:r>
                  <a:rPr lang="en-US" sz="1600" b="1">
                    <a:latin typeface="Arial" charset="0"/>
                  </a:rPr>
                  <a:t>&lt;4.4 (9.8)</a:t>
                </a:r>
                <a:endParaRPr lang="en-US" sz="1600"/>
              </a:p>
            </p:txBody>
          </p:sp>
          <p:sp>
            <p:nvSpPr>
              <p:cNvPr id="35857" name="Rectangle 17"/>
              <p:cNvSpPr>
                <a:spLocks noChangeArrowheads="1"/>
              </p:cNvSpPr>
              <p:nvPr/>
            </p:nvSpPr>
            <p:spPr bwMode="auto">
              <a:xfrm>
                <a:off x="2006" y="1097"/>
                <a:ext cx="685" cy="173"/>
              </a:xfrm>
              <a:prstGeom prst="rect">
                <a:avLst/>
              </a:prstGeom>
              <a:noFill/>
              <a:ln w="9525">
                <a:noFill/>
                <a:miter lim="800000"/>
                <a:headEnd/>
                <a:tailEnd/>
              </a:ln>
              <a:effectLst/>
            </p:spPr>
            <p:txBody>
              <a:bodyPr/>
              <a:lstStyle/>
              <a:p>
                <a:r>
                  <a:rPr lang="en-US" sz="1600" b="1">
                    <a:latin typeface="Arial" charset="0"/>
                  </a:rPr>
                  <a:t>&lt;200</a:t>
                </a:r>
                <a:endParaRPr lang="en-US" sz="1600"/>
              </a:p>
            </p:txBody>
          </p:sp>
          <p:sp>
            <p:nvSpPr>
              <p:cNvPr id="35858" name="Rectangle 18"/>
              <p:cNvSpPr>
                <a:spLocks noChangeArrowheads="1"/>
              </p:cNvSpPr>
              <p:nvPr/>
            </p:nvSpPr>
            <p:spPr bwMode="auto">
              <a:xfrm>
                <a:off x="2691" y="1097"/>
                <a:ext cx="825" cy="173"/>
              </a:xfrm>
              <a:prstGeom prst="rect">
                <a:avLst/>
              </a:prstGeom>
              <a:noFill/>
              <a:ln w="9525">
                <a:noFill/>
                <a:miter lim="800000"/>
                <a:headEnd/>
                <a:tailEnd/>
              </a:ln>
              <a:effectLst/>
            </p:spPr>
            <p:txBody>
              <a:bodyPr/>
              <a:lstStyle/>
              <a:p>
                <a:r>
                  <a:rPr lang="en-US" sz="1600" b="1">
                    <a:latin typeface="Arial" charset="0"/>
                  </a:rPr>
                  <a:t>&lt;5.6 (12.5)</a:t>
                </a:r>
                <a:endParaRPr lang="en-US" sz="1600"/>
              </a:p>
            </p:txBody>
          </p:sp>
          <p:grpSp>
            <p:nvGrpSpPr>
              <p:cNvPr id="15" name="Group 72"/>
              <p:cNvGrpSpPr>
                <a:grpSpLocks/>
              </p:cNvGrpSpPr>
              <p:nvPr/>
            </p:nvGrpSpPr>
            <p:grpSpPr bwMode="auto">
              <a:xfrm>
                <a:off x="0" y="1270"/>
                <a:ext cx="433" cy="173"/>
                <a:chOff x="0" y="1270"/>
                <a:chExt cx="433" cy="173"/>
              </a:xfrm>
            </p:grpSpPr>
            <p:sp>
              <p:nvSpPr>
                <p:cNvPr id="35911" name="Rectangle 71"/>
                <p:cNvSpPr>
                  <a:spLocks noChangeArrowheads="1"/>
                </p:cNvSpPr>
                <p:nvPr/>
              </p:nvSpPr>
              <p:spPr bwMode="auto">
                <a:xfrm>
                  <a:off x="0" y="1270"/>
                  <a:ext cx="433" cy="173"/>
                </a:xfrm>
                <a:prstGeom prst="rect">
                  <a:avLst/>
                </a:prstGeom>
                <a:solidFill>
                  <a:srgbClr val="C0C0C0"/>
                </a:solidFill>
                <a:ln w="9525">
                  <a:noFill/>
                  <a:miter lim="800000"/>
                  <a:headEnd/>
                  <a:tailEnd/>
                </a:ln>
                <a:effectLst/>
              </p:spPr>
              <p:txBody>
                <a:bodyPr/>
                <a:lstStyle/>
                <a:p>
                  <a:endParaRPr lang="en-US"/>
                </a:p>
              </p:txBody>
            </p:sp>
            <p:sp>
              <p:nvSpPr>
                <p:cNvPr id="35859" name="Rectangle 19"/>
                <p:cNvSpPr>
                  <a:spLocks noChangeArrowheads="1"/>
                </p:cNvSpPr>
                <p:nvPr/>
              </p:nvSpPr>
              <p:spPr bwMode="auto">
                <a:xfrm>
                  <a:off x="0" y="1270"/>
                  <a:ext cx="433" cy="173"/>
                </a:xfrm>
                <a:prstGeom prst="rect">
                  <a:avLst/>
                </a:prstGeom>
                <a:solidFill>
                  <a:srgbClr val="C0C0C0"/>
                </a:solidFill>
                <a:ln w="9525">
                  <a:noFill/>
                  <a:miter lim="800000"/>
                  <a:headEnd/>
                  <a:tailEnd/>
                </a:ln>
                <a:effectLst/>
              </p:spPr>
              <p:txBody>
                <a:bodyPr/>
                <a:lstStyle/>
                <a:p>
                  <a:pPr algn="ctr"/>
                  <a:r>
                    <a:rPr lang="en-US" sz="1600" b="1">
                      <a:latin typeface="Arial" charset="0"/>
                    </a:rPr>
                    <a:t>2</a:t>
                  </a:r>
                  <a:endParaRPr lang="en-US" sz="1600"/>
                </a:p>
              </p:txBody>
            </p:sp>
          </p:grpSp>
          <p:sp>
            <p:nvSpPr>
              <p:cNvPr id="35860" name="Rectangle 20"/>
              <p:cNvSpPr>
                <a:spLocks noChangeArrowheads="1"/>
              </p:cNvSpPr>
              <p:nvPr/>
            </p:nvSpPr>
            <p:spPr bwMode="auto">
              <a:xfrm>
                <a:off x="433" y="1270"/>
                <a:ext cx="707" cy="173"/>
              </a:xfrm>
              <a:prstGeom prst="rect">
                <a:avLst/>
              </a:prstGeom>
              <a:noFill/>
              <a:ln w="9525">
                <a:noFill/>
                <a:miter lim="800000"/>
                <a:headEnd/>
                <a:tailEnd/>
              </a:ln>
              <a:effectLst/>
            </p:spPr>
            <p:txBody>
              <a:bodyPr/>
              <a:lstStyle/>
              <a:p>
                <a:r>
                  <a:rPr lang="en-US" sz="1600" b="1">
                    <a:latin typeface="Arial" charset="0"/>
                  </a:rPr>
                  <a:t>100 - 150</a:t>
                </a:r>
                <a:endParaRPr lang="en-US" sz="1600"/>
              </a:p>
            </p:txBody>
          </p:sp>
          <p:sp>
            <p:nvSpPr>
              <p:cNvPr id="35861" name="Rectangle 21"/>
              <p:cNvSpPr>
                <a:spLocks noChangeArrowheads="1"/>
              </p:cNvSpPr>
              <p:nvPr/>
            </p:nvSpPr>
            <p:spPr bwMode="auto">
              <a:xfrm>
                <a:off x="1140" y="1270"/>
                <a:ext cx="866" cy="173"/>
              </a:xfrm>
              <a:prstGeom prst="rect">
                <a:avLst/>
              </a:prstGeom>
              <a:noFill/>
              <a:ln w="9525">
                <a:noFill/>
                <a:miter lim="800000"/>
                <a:headEnd/>
                <a:tailEnd/>
              </a:ln>
              <a:effectLst/>
            </p:spPr>
            <p:txBody>
              <a:bodyPr/>
              <a:lstStyle/>
              <a:p>
                <a:r>
                  <a:rPr lang="en-US" sz="1600" b="1">
                    <a:latin typeface="Arial" charset="0"/>
                  </a:rPr>
                  <a:t>4.4 (9.8)/5.1 (11.5) </a:t>
                </a:r>
                <a:endParaRPr lang="en-US" sz="1600"/>
              </a:p>
            </p:txBody>
          </p:sp>
          <p:sp>
            <p:nvSpPr>
              <p:cNvPr id="35862" name="Rectangle 22"/>
              <p:cNvSpPr>
                <a:spLocks noChangeArrowheads="1"/>
              </p:cNvSpPr>
              <p:nvPr/>
            </p:nvSpPr>
            <p:spPr bwMode="auto">
              <a:xfrm>
                <a:off x="2006" y="1270"/>
                <a:ext cx="685" cy="173"/>
              </a:xfrm>
              <a:prstGeom prst="rect">
                <a:avLst/>
              </a:prstGeom>
              <a:noFill/>
              <a:ln w="9525">
                <a:noFill/>
                <a:miter lim="800000"/>
                <a:headEnd/>
                <a:tailEnd/>
              </a:ln>
              <a:effectLst/>
            </p:spPr>
            <p:txBody>
              <a:bodyPr/>
              <a:lstStyle/>
              <a:p>
                <a:r>
                  <a:rPr lang="en-US" sz="1600" b="1">
                    <a:latin typeface="Arial" charset="0"/>
                  </a:rPr>
                  <a:t>200 - 300</a:t>
                </a:r>
                <a:endParaRPr lang="en-US" sz="1600"/>
              </a:p>
            </p:txBody>
          </p:sp>
          <p:sp>
            <p:nvSpPr>
              <p:cNvPr id="35863" name="Rectangle 23"/>
              <p:cNvSpPr>
                <a:spLocks noChangeArrowheads="1"/>
              </p:cNvSpPr>
              <p:nvPr/>
            </p:nvSpPr>
            <p:spPr bwMode="auto">
              <a:xfrm>
                <a:off x="2691" y="1270"/>
                <a:ext cx="825" cy="173"/>
              </a:xfrm>
              <a:prstGeom prst="rect">
                <a:avLst/>
              </a:prstGeom>
              <a:noFill/>
              <a:ln w="9525">
                <a:noFill/>
                <a:miter lim="800000"/>
                <a:headEnd/>
                <a:tailEnd/>
              </a:ln>
              <a:effectLst/>
            </p:spPr>
            <p:txBody>
              <a:bodyPr/>
              <a:lstStyle/>
              <a:p>
                <a:r>
                  <a:rPr lang="en-US" sz="1600" b="1">
                    <a:latin typeface="Arial" charset="0"/>
                  </a:rPr>
                  <a:t>5.6 (12.5)/6.4 (14.3)</a:t>
                </a:r>
                <a:endParaRPr lang="en-US" sz="1600"/>
              </a:p>
            </p:txBody>
          </p:sp>
          <p:grpSp>
            <p:nvGrpSpPr>
              <p:cNvPr id="16" name="Group 74"/>
              <p:cNvGrpSpPr>
                <a:grpSpLocks/>
              </p:cNvGrpSpPr>
              <p:nvPr/>
            </p:nvGrpSpPr>
            <p:grpSpPr bwMode="auto">
              <a:xfrm>
                <a:off x="0" y="1443"/>
                <a:ext cx="433" cy="173"/>
                <a:chOff x="0" y="1443"/>
                <a:chExt cx="433" cy="173"/>
              </a:xfrm>
            </p:grpSpPr>
            <p:sp>
              <p:nvSpPr>
                <p:cNvPr id="35913" name="Rectangle 73"/>
                <p:cNvSpPr>
                  <a:spLocks noChangeArrowheads="1"/>
                </p:cNvSpPr>
                <p:nvPr/>
              </p:nvSpPr>
              <p:spPr bwMode="auto">
                <a:xfrm>
                  <a:off x="0" y="1443"/>
                  <a:ext cx="433" cy="173"/>
                </a:xfrm>
                <a:prstGeom prst="rect">
                  <a:avLst/>
                </a:prstGeom>
                <a:solidFill>
                  <a:srgbClr val="B5FFFF"/>
                </a:solidFill>
                <a:ln w="9525">
                  <a:noFill/>
                  <a:miter lim="800000"/>
                  <a:headEnd/>
                  <a:tailEnd/>
                </a:ln>
                <a:effectLst/>
              </p:spPr>
              <p:txBody>
                <a:bodyPr/>
                <a:lstStyle/>
                <a:p>
                  <a:endParaRPr lang="en-US"/>
                </a:p>
              </p:txBody>
            </p:sp>
            <p:sp>
              <p:nvSpPr>
                <p:cNvPr id="35864" name="Rectangle 24"/>
                <p:cNvSpPr>
                  <a:spLocks noChangeArrowheads="1"/>
                </p:cNvSpPr>
                <p:nvPr/>
              </p:nvSpPr>
              <p:spPr bwMode="auto">
                <a:xfrm>
                  <a:off x="0" y="1443"/>
                  <a:ext cx="433" cy="173"/>
                </a:xfrm>
                <a:prstGeom prst="rect">
                  <a:avLst/>
                </a:prstGeom>
                <a:solidFill>
                  <a:srgbClr val="B5FFFF"/>
                </a:solidFill>
                <a:ln w="9525">
                  <a:noFill/>
                  <a:miter lim="800000"/>
                  <a:headEnd/>
                  <a:tailEnd/>
                </a:ln>
                <a:effectLst/>
              </p:spPr>
              <p:txBody>
                <a:bodyPr/>
                <a:lstStyle/>
                <a:p>
                  <a:pPr algn="ctr"/>
                  <a:r>
                    <a:rPr lang="en-US" sz="1600" b="1">
                      <a:latin typeface="Arial" charset="0"/>
                    </a:rPr>
                    <a:t>3</a:t>
                  </a:r>
                  <a:endParaRPr lang="en-US" sz="1600"/>
                </a:p>
              </p:txBody>
            </p:sp>
          </p:grpSp>
          <p:sp>
            <p:nvSpPr>
              <p:cNvPr id="35865" name="Rectangle 25"/>
              <p:cNvSpPr>
                <a:spLocks noChangeArrowheads="1"/>
              </p:cNvSpPr>
              <p:nvPr/>
            </p:nvSpPr>
            <p:spPr bwMode="auto">
              <a:xfrm>
                <a:off x="433" y="1443"/>
                <a:ext cx="707" cy="173"/>
              </a:xfrm>
              <a:prstGeom prst="rect">
                <a:avLst/>
              </a:prstGeom>
              <a:noFill/>
              <a:ln w="9525">
                <a:noFill/>
                <a:miter lim="800000"/>
                <a:headEnd/>
                <a:tailEnd/>
              </a:ln>
              <a:effectLst/>
            </p:spPr>
            <p:txBody>
              <a:bodyPr/>
              <a:lstStyle/>
              <a:p>
                <a:r>
                  <a:rPr lang="en-US" sz="1600" b="1">
                    <a:latin typeface="Arial" charset="0"/>
                  </a:rPr>
                  <a:t>150 - 200</a:t>
                </a:r>
                <a:endParaRPr lang="en-US" sz="1600"/>
              </a:p>
            </p:txBody>
          </p:sp>
          <p:sp>
            <p:nvSpPr>
              <p:cNvPr id="35866" name="Rectangle 26"/>
              <p:cNvSpPr>
                <a:spLocks noChangeArrowheads="1"/>
              </p:cNvSpPr>
              <p:nvPr/>
            </p:nvSpPr>
            <p:spPr bwMode="auto">
              <a:xfrm>
                <a:off x="1140" y="1443"/>
                <a:ext cx="866" cy="173"/>
              </a:xfrm>
              <a:prstGeom prst="rect">
                <a:avLst/>
              </a:prstGeom>
              <a:noFill/>
              <a:ln w="9525">
                <a:noFill/>
                <a:miter lim="800000"/>
                <a:headEnd/>
                <a:tailEnd/>
              </a:ln>
              <a:effectLst/>
            </p:spPr>
            <p:txBody>
              <a:bodyPr/>
              <a:lstStyle/>
              <a:p>
                <a:r>
                  <a:rPr lang="en-US" sz="1600" b="1">
                    <a:latin typeface="Arial" charset="0"/>
                  </a:rPr>
                  <a:t>5.1 (11.5)/5.6 (12.5)</a:t>
                </a:r>
                <a:endParaRPr lang="en-US" sz="1600"/>
              </a:p>
            </p:txBody>
          </p:sp>
          <p:sp>
            <p:nvSpPr>
              <p:cNvPr id="35867" name="Rectangle 27"/>
              <p:cNvSpPr>
                <a:spLocks noChangeArrowheads="1"/>
              </p:cNvSpPr>
              <p:nvPr/>
            </p:nvSpPr>
            <p:spPr bwMode="auto">
              <a:xfrm>
                <a:off x="2006" y="1443"/>
                <a:ext cx="685" cy="173"/>
              </a:xfrm>
              <a:prstGeom prst="rect">
                <a:avLst/>
              </a:prstGeom>
              <a:noFill/>
              <a:ln w="9525">
                <a:noFill/>
                <a:miter lim="800000"/>
                <a:headEnd/>
                <a:tailEnd/>
              </a:ln>
              <a:effectLst/>
            </p:spPr>
            <p:txBody>
              <a:bodyPr/>
              <a:lstStyle/>
              <a:p>
                <a:r>
                  <a:rPr lang="en-US" sz="1600" b="1">
                    <a:latin typeface="Arial" charset="0"/>
                  </a:rPr>
                  <a:t>300 - 400</a:t>
                </a:r>
                <a:endParaRPr lang="en-US" sz="1600"/>
              </a:p>
            </p:txBody>
          </p:sp>
          <p:sp>
            <p:nvSpPr>
              <p:cNvPr id="35868" name="Rectangle 28"/>
              <p:cNvSpPr>
                <a:spLocks noChangeArrowheads="1"/>
              </p:cNvSpPr>
              <p:nvPr/>
            </p:nvSpPr>
            <p:spPr bwMode="auto">
              <a:xfrm>
                <a:off x="2691" y="1443"/>
                <a:ext cx="825" cy="173"/>
              </a:xfrm>
              <a:prstGeom prst="rect">
                <a:avLst/>
              </a:prstGeom>
              <a:noFill/>
              <a:ln w="9525">
                <a:noFill/>
                <a:miter lim="800000"/>
                <a:headEnd/>
                <a:tailEnd/>
              </a:ln>
              <a:effectLst/>
            </p:spPr>
            <p:txBody>
              <a:bodyPr/>
              <a:lstStyle/>
              <a:p>
                <a:r>
                  <a:rPr lang="en-US" sz="1600" b="1">
                    <a:latin typeface="Arial" charset="0"/>
                  </a:rPr>
                  <a:t>6.4 (14.3)/7.0 (15.7)</a:t>
                </a:r>
                <a:endParaRPr lang="en-US" sz="1600"/>
              </a:p>
            </p:txBody>
          </p:sp>
          <p:grpSp>
            <p:nvGrpSpPr>
              <p:cNvPr id="17" name="Group 76"/>
              <p:cNvGrpSpPr>
                <a:grpSpLocks/>
              </p:cNvGrpSpPr>
              <p:nvPr/>
            </p:nvGrpSpPr>
            <p:grpSpPr bwMode="auto">
              <a:xfrm>
                <a:off x="0" y="1616"/>
                <a:ext cx="433" cy="173"/>
                <a:chOff x="0" y="1616"/>
                <a:chExt cx="433" cy="173"/>
              </a:xfrm>
            </p:grpSpPr>
            <p:sp>
              <p:nvSpPr>
                <p:cNvPr id="35915" name="Rectangle 75"/>
                <p:cNvSpPr>
                  <a:spLocks noChangeArrowheads="1"/>
                </p:cNvSpPr>
                <p:nvPr/>
              </p:nvSpPr>
              <p:spPr bwMode="auto">
                <a:xfrm>
                  <a:off x="0" y="1616"/>
                  <a:ext cx="433" cy="173"/>
                </a:xfrm>
                <a:prstGeom prst="rect">
                  <a:avLst/>
                </a:prstGeom>
                <a:solidFill>
                  <a:srgbClr val="00DBDB"/>
                </a:solidFill>
                <a:ln w="9525">
                  <a:noFill/>
                  <a:miter lim="800000"/>
                  <a:headEnd/>
                  <a:tailEnd/>
                </a:ln>
                <a:effectLst/>
              </p:spPr>
              <p:txBody>
                <a:bodyPr/>
                <a:lstStyle/>
                <a:p>
                  <a:endParaRPr lang="en-US"/>
                </a:p>
              </p:txBody>
            </p:sp>
            <p:sp>
              <p:nvSpPr>
                <p:cNvPr id="35869" name="Rectangle 29"/>
                <p:cNvSpPr>
                  <a:spLocks noChangeArrowheads="1"/>
                </p:cNvSpPr>
                <p:nvPr/>
              </p:nvSpPr>
              <p:spPr bwMode="auto">
                <a:xfrm>
                  <a:off x="0" y="1616"/>
                  <a:ext cx="433" cy="173"/>
                </a:xfrm>
                <a:prstGeom prst="rect">
                  <a:avLst/>
                </a:prstGeom>
                <a:solidFill>
                  <a:srgbClr val="00DBDB"/>
                </a:solidFill>
                <a:ln w="9525">
                  <a:noFill/>
                  <a:miter lim="800000"/>
                  <a:headEnd/>
                  <a:tailEnd/>
                </a:ln>
                <a:effectLst/>
              </p:spPr>
              <p:txBody>
                <a:bodyPr/>
                <a:lstStyle/>
                <a:p>
                  <a:pPr algn="ctr"/>
                  <a:r>
                    <a:rPr lang="en-US" sz="1600" b="1">
                      <a:latin typeface="Arial" charset="0"/>
                    </a:rPr>
                    <a:t>4</a:t>
                  </a:r>
                  <a:endParaRPr lang="en-US" sz="1600"/>
                </a:p>
              </p:txBody>
            </p:sp>
          </p:grpSp>
          <p:sp>
            <p:nvSpPr>
              <p:cNvPr id="35870" name="Rectangle 30"/>
              <p:cNvSpPr>
                <a:spLocks noChangeArrowheads="1"/>
              </p:cNvSpPr>
              <p:nvPr/>
            </p:nvSpPr>
            <p:spPr bwMode="auto">
              <a:xfrm>
                <a:off x="433" y="1616"/>
                <a:ext cx="707" cy="173"/>
              </a:xfrm>
              <a:prstGeom prst="rect">
                <a:avLst/>
              </a:prstGeom>
              <a:noFill/>
              <a:ln w="9525">
                <a:noFill/>
                <a:miter lim="800000"/>
                <a:headEnd/>
                <a:tailEnd/>
              </a:ln>
              <a:effectLst/>
            </p:spPr>
            <p:txBody>
              <a:bodyPr/>
              <a:lstStyle/>
              <a:p>
                <a:r>
                  <a:rPr lang="en-US" sz="1600" b="1">
                    <a:latin typeface="Arial" charset="0"/>
                  </a:rPr>
                  <a:t>200 - 250</a:t>
                </a:r>
                <a:endParaRPr lang="en-US" sz="1600"/>
              </a:p>
            </p:txBody>
          </p:sp>
          <p:sp>
            <p:nvSpPr>
              <p:cNvPr id="35871" name="Rectangle 31"/>
              <p:cNvSpPr>
                <a:spLocks noChangeArrowheads="1"/>
              </p:cNvSpPr>
              <p:nvPr/>
            </p:nvSpPr>
            <p:spPr bwMode="auto">
              <a:xfrm>
                <a:off x="1140" y="1616"/>
                <a:ext cx="866" cy="173"/>
              </a:xfrm>
              <a:prstGeom prst="rect">
                <a:avLst/>
              </a:prstGeom>
              <a:noFill/>
              <a:ln w="9525">
                <a:noFill/>
                <a:miter lim="800000"/>
                <a:headEnd/>
                <a:tailEnd/>
              </a:ln>
              <a:effectLst/>
            </p:spPr>
            <p:txBody>
              <a:bodyPr/>
              <a:lstStyle/>
              <a:p>
                <a:r>
                  <a:rPr lang="en-US" sz="1600" b="1">
                    <a:latin typeface="Arial" charset="0"/>
                  </a:rPr>
                  <a:t>5.6 (12.5)/6.0 (13.4)</a:t>
                </a:r>
                <a:endParaRPr lang="en-US" sz="1600"/>
              </a:p>
            </p:txBody>
          </p:sp>
          <p:sp>
            <p:nvSpPr>
              <p:cNvPr id="35872" name="Rectangle 32"/>
              <p:cNvSpPr>
                <a:spLocks noChangeArrowheads="1"/>
              </p:cNvSpPr>
              <p:nvPr/>
            </p:nvSpPr>
            <p:spPr bwMode="auto">
              <a:xfrm>
                <a:off x="2006" y="1616"/>
                <a:ext cx="685" cy="173"/>
              </a:xfrm>
              <a:prstGeom prst="rect">
                <a:avLst/>
              </a:prstGeom>
              <a:noFill/>
              <a:ln w="9525">
                <a:noFill/>
                <a:miter lim="800000"/>
                <a:headEnd/>
                <a:tailEnd/>
              </a:ln>
              <a:effectLst/>
            </p:spPr>
            <p:txBody>
              <a:bodyPr/>
              <a:lstStyle/>
              <a:p>
                <a:r>
                  <a:rPr lang="en-US" sz="1600" b="1">
                    <a:latin typeface="Arial" charset="0"/>
                  </a:rPr>
                  <a:t>400 - 500</a:t>
                </a:r>
                <a:endParaRPr lang="en-US" sz="1600"/>
              </a:p>
            </p:txBody>
          </p:sp>
          <p:sp>
            <p:nvSpPr>
              <p:cNvPr id="35873" name="Rectangle 33"/>
              <p:cNvSpPr>
                <a:spLocks noChangeArrowheads="1"/>
              </p:cNvSpPr>
              <p:nvPr/>
            </p:nvSpPr>
            <p:spPr bwMode="auto">
              <a:xfrm>
                <a:off x="2691" y="1616"/>
                <a:ext cx="825" cy="173"/>
              </a:xfrm>
              <a:prstGeom prst="rect">
                <a:avLst/>
              </a:prstGeom>
              <a:noFill/>
              <a:ln w="9525">
                <a:noFill/>
                <a:miter lim="800000"/>
                <a:headEnd/>
                <a:tailEnd/>
              </a:ln>
              <a:effectLst/>
            </p:spPr>
            <p:txBody>
              <a:bodyPr/>
              <a:lstStyle/>
              <a:p>
                <a:r>
                  <a:rPr lang="en-US" sz="1600" b="1">
                    <a:latin typeface="Arial" charset="0"/>
                  </a:rPr>
                  <a:t>7.0 (15.7)/7.5 (16.8)</a:t>
                </a:r>
                <a:endParaRPr lang="en-US" sz="1600"/>
              </a:p>
            </p:txBody>
          </p:sp>
          <p:grpSp>
            <p:nvGrpSpPr>
              <p:cNvPr id="18" name="Group 78"/>
              <p:cNvGrpSpPr>
                <a:grpSpLocks/>
              </p:cNvGrpSpPr>
              <p:nvPr/>
            </p:nvGrpSpPr>
            <p:grpSpPr bwMode="auto">
              <a:xfrm>
                <a:off x="0" y="1789"/>
                <a:ext cx="433" cy="173"/>
                <a:chOff x="0" y="1789"/>
                <a:chExt cx="433" cy="173"/>
              </a:xfrm>
            </p:grpSpPr>
            <p:sp>
              <p:nvSpPr>
                <p:cNvPr id="35917" name="Rectangle 77"/>
                <p:cNvSpPr>
                  <a:spLocks noChangeArrowheads="1"/>
                </p:cNvSpPr>
                <p:nvPr/>
              </p:nvSpPr>
              <p:spPr bwMode="auto">
                <a:xfrm>
                  <a:off x="0" y="1789"/>
                  <a:ext cx="433" cy="173"/>
                </a:xfrm>
                <a:prstGeom prst="rect">
                  <a:avLst/>
                </a:prstGeom>
                <a:solidFill>
                  <a:srgbClr val="AAAAFF"/>
                </a:solidFill>
                <a:ln w="9525">
                  <a:noFill/>
                  <a:miter lim="800000"/>
                  <a:headEnd/>
                  <a:tailEnd/>
                </a:ln>
                <a:effectLst/>
              </p:spPr>
              <p:txBody>
                <a:bodyPr/>
                <a:lstStyle/>
                <a:p>
                  <a:endParaRPr lang="en-US"/>
                </a:p>
              </p:txBody>
            </p:sp>
            <p:sp>
              <p:nvSpPr>
                <p:cNvPr id="35874" name="Rectangle 34"/>
                <p:cNvSpPr>
                  <a:spLocks noChangeArrowheads="1"/>
                </p:cNvSpPr>
                <p:nvPr/>
              </p:nvSpPr>
              <p:spPr bwMode="auto">
                <a:xfrm>
                  <a:off x="0" y="1789"/>
                  <a:ext cx="433" cy="173"/>
                </a:xfrm>
                <a:prstGeom prst="rect">
                  <a:avLst/>
                </a:prstGeom>
                <a:solidFill>
                  <a:srgbClr val="AAAAFF"/>
                </a:solidFill>
                <a:ln w="9525">
                  <a:noFill/>
                  <a:miter lim="800000"/>
                  <a:headEnd/>
                  <a:tailEnd/>
                </a:ln>
                <a:effectLst/>
              </p:spPr>
              <p:txBody>
                <a:bodyPr/>
                <a:lstStyle/>
                <a:p>
                  <a:pPr algn="ctr"/>
                  <a:r>
                    <a:rPr lang="en-US" sz="1600" b="1">
                      <a:latin typeface="Arial" charset="0"/>
                    </a:rPr>
                    <a:t>5</a:t>
                  </a:r>
                  <a:endParaRPr lang="en-US" sz="1600"/>
                </a:p>
              </p:txBody>
            </p:sp>
          </p:grpSp>
          <p:sp>
            <p:nvSpPr>
              <p:cNvPr id="35875" name="Rectangle 35"/>
              <p:cNvSpPr>
                <a:spLocks noChangeArrowheads="1"/>
              </p:cNvSpPr>
              <p:nvPr/>
            </p:nvSpPr>
            <p:spPr bwMode="auto">
              <a:xfrm>
                <a:off x="433" y="1789"/>
                <a:ext cx="707" cy="173"/>
              </a:xfrm>
              <a:prstGeom prst="rect">
                <a:avLst/>
              </a:prstGeom>
              <a:noFill/>
              <a:ln w="9525">
                <a:noFill/>
                <a:miter lim="800000"/>
                <a:headEnd/>
                <a:tailEnd/>
              </a:ln>
              <a:effectLst/>
            </p:spPr>
            <p:txBody>
              <a:bodyPr/>
              <a:lstStyle/>
              <a:p>
                <a:r>
                  <a:rPr lang="en-US" sz="1600" b="1">
                    <a:latin typeface="Arial" charset="0"/>
                  </a:rPr>
                  <a:t>250 - 300</a:t>
                </a:r>
                <a:endParaRPr lang="en-US" sz="1600"/>
              </a:p>
            </p:txBody>
          </p:sp>
          <p:sp>
            <p:nvSpPr>
              <p:cNvPr id="35876" name="Rectangle 36"/>
              <p:cNvSpPr>
                <a:spLocks noChangeArrowheads="1"/>
              </p:cNvSpPr>
              <p:nvPr/>
            </p:nvSpPr>
            <p:spPr bwMode="auto">
              <a:xfrm>
                <a:off x="1140" y="1789"/>
                <a:ext cx="866" cy="173"/>
              </a:xfrm>
              <a:prstGeom prst="rect">
                <a:avLst/>
              </a:prstGeom>
              <a:noFill/>
              <a:ln w="9525">
                <a:noFill/>
                <a:miter lim="800000"/>
                <a:headEnd/>
                <a:tailEnd/>
              </a:ln>
              <a:effectLst/>
            </p:spPr>
            <p:txBody>
              <a:bodyPr/>
              <a:lstStyle/>
              <a:p>
                <a:r>
                  <a:rPr lang="en-US" sz="1600" b="1">
                    <a:latin typeface="Arial" charset="0"/>
                  </a:rPr>
                  <a:t>6.0 (13.4)/6.4 (14.3)</a:t>
                </a:r>
                <a:endParaRPr lang="en-US" sz="1600"/>
              </a:p>
            </p:txBody>
          </p:sp>
          <p:sp>
            <p:nvSpPr>
              <p:cNvPr id="35877" name="Rectangle 37"/>
              <p:cNvSpPr>
                <a:spLocks noChangeArrowheads="1"/>
              </p:cNvSpPr>
              <p:nvPr/>
            </p:nvSpPr>
            <p:spPr bwMode="auto">
              <a:xfrm>
                <a:off x="2006" y="1789"/>
                <a:ext cx="685" cy="173"/>
              </a:xfrm>
              <a:prstGeom prst="rect">
                <a:avLst/>
              </a:prstGeom>
              <a:noFill/>
              <a:ln w="9525">
                <a:noFill/>
                <a:miter lim="800000"/>
                <a:headEnd/>
                <a:tailEnd/>
              </a:ln>
              <a:effectLst/>
            </p:spPr>
            <p:txBody>
              <a:bodyPr/>
              <a:lstStyle/>
              <a:p>
                <a:r>
                  <a:rPr lang="en-US" sz="1600" b="1">
                    <a:latin typeface="Arial" charset="0"/>
                  </a:rPr>
                  <a:t>500 - 600</a:t>
                </a:r>
                <a:endParaRPr lang="en-US" sz="1600"/>
              </a:p>
            </p:txBody>
          </p:sp>
          <p:sp>
            <p:nvSpPr>
              <p:cNvPr id="35878" name="Rectangle 38"/>
              <p:cNvSpPr>
                <a:spLocks noChangeArrowheads="1"/>
              </p:cNvSpPr>
              <p:nvPr/>
            </p:nvSpPr>
            <p:spPr bwMode="auto">
              <a:xfrm>
                <a:off x="2691" y="1789"/>
                <a:ext cx="825" cy="173"/>
              </a:xfrm>
              <a:prstGeom prst="rect">
                <a:avLst/>
              </a:prstGeom>
              <a:noFill/>
              <a:ln w="9525">
                <a:noFill/>
                <a:miter lim="800000"/>
                <a:headEnd/>
                <a:tailEnd/>
              </a:ln>
              <a:effectLst/>
            </p:spPr>
            <p:txBody>
              <a:bodyPr/>
              <a:lstStyle/>
              <a:p>
                <a:r>
                  <a:rPr lang="en-US" sz="1600" b="1">
                    <a:latin typeface="Arial" charset="0"/>
                  </a:rPr>
                  <a:t>7.5 (16.8)/8.0 (17.9)</a:t>
                </a:r>
                <a:endParaRPr lang="en-US" sz="1600"/>
              </a:p>
            </p:txBody>
          </p:sp>
          <p:grpSp>
            <p:nvGrpSpPr>
              <p:cNvPr id="19" name="Group 80"/>
              <p:cNvGrpSpPr>
                <a:grpSpLocks/>
              </p:cNvGrpSpPr>
              <p:nvPr/>
            </p:nvGrpSpPr>
            <p:grpSpPr bwMode="auto">
              <a:xfrm>
                <a:off x="0" y="1962"/>
                <a:ext cx="433" cy="173"/>
                <a:chOff x="0" y="1962"/>
                <a:chExt cx="433" cy="173"/>
              </a:xfrm>
            </p:grpSpPr>
            <p:sp>
              <p:nvSpPr>
                <p:cNvPr id="35919" name="Rectangle 79"/>
                <p:cNvSpPr>
                  <a:spLocks noChangeArrowheads="1"/>
                </p:cNvSpPr>
                <p:nvPr/>
              </p:nvSpPr>
              <p:spPr bwMode="auto">
                <a:xfrm>
                  <a:off x="0" y="1962"/>
                  <a:ext cx="433" cy="173"/>
                </a:xfrm>
                <a:prstGeom prst="rect">
                  <a:avLst/>
                </a:prstGeom>
                <a:solidFill>
                  <a:srgbClr val="0000D9"/>
                </a:solidFill>
                <a:ln w="9525">
                  <a:noFill/>
                  <a:miter lim="800000"/>
                  <a:headEnd/>
                  <a:tailEnd/>
                </a:ln>
                <a:effectLst/>
              </p:spPr>
              <p:txBody>
                <a:bodyPr/>
                <a:lstStyle/>
                <a:p>
                  <a:endParaRPr lang="en-US"/>
                </a:p>
              </p:txBody>
            </p:sp>
            <p:sp>
              <p:nvSpPr>
                <p:cNvPr id="35879" name="Rectangle 39"/>
                <p:cNvSpPr>
                  <a:spLocks noChangeArrowheads="1"/>
                </p:cNvSpPr>
                <p:nvPr/>
              </p:nvSpPr>
              <p:spPr bwMode="auto">
                <a:xfrm>
                  <a:off x="0" y="1962"/>
                  <a:ext cx="433" cy="173"/>
                </a:xfrm>
                <a:prstGeom prst="rect">
                  <a:avLst/>
                </a:prstGeom>
                <a:solidFill>
                  <a:srgbClr val="0000D9"/>
                </a:solidFill>
                <a:ln w="9525">
                  <a:noFill/>
                  <a:miter lim="800000"/>
                  <a:headEnd/>
                  <a:tailEnd/>
                </a:ln>
                <a:effectLst/>
              </p:spPr>
              <p:txBody>
                <a:bodyPr/>
                <a:lstStyle/>
                <a:p>
                  <a:pPr algn="ctr"/>
                  <a:r>
                    <a:rPr lang="en-US" sz="1600" b="1">
                      <a:latin typeface="Arial" charset="0"/>
                    </a:rPr>
                    <a:t>6</a:t>
                  </a:r>
                  <a:endParaRPr lang="en-US" sz="1600"/>
                </a:p>
              </p:txBody>
            </p:sp>
          </p:grpSp>
          <p:sp>
            <p:nvSpPr>
              <p:cNvPr id="35880" name="Rectangle 40"/>
              <p:cNvSpPr>
                <a:spLocks noChangeArrowheads="1"/>
              </p:cNvSpPr>
              <p:nvPr/>
            </p:nvSpPr>
            <p:spPr bwMode="auto">
              <a:xfrm>
                <a:off x="433" y="1962"/>
                <a:ext cx="707" cy="173"/>
              </a:xfrm>
              <a:prstGeom prst="rect">
                <a:avLst/>
              </a:prstGeom>
              <a:noFill/>
              <a:ln w="9525">
                <a:noFill/>
                <a:miter lim="800000"/>
                <a:headEnd/>
                <a:tailEnd/>
              </a:ln>
              <a:effectLst/>
            </p:spPr>
            <p:txBody>
              <a:bodyPr/>
              <a:lstStyle/>
              <a:p>
                <a:r>
                  <a:rPr lang="en-US" sz="1600" b="1">
                    <a:latin typeface="Arial" charset="0"/>
                  </a:rPr>
                  <a:t>300 - 400</a:t>
                </a:r>
                <a:endParaRPr lang="en-US" sz="1600"/>
              </a:p>
            </p:txBody>
          </p:sp>
          <p:sp>
            <p:nvSpPr>
              <p:cNvPr id="35881" name="Rectangle 41"/>
              <p:cNvSpPr>
                <a:spLocks noChangeArrowheads="1"/>
              </p:cNvSpPr>
              <p:nvPr/>
            </p:nvSpPr>
            <p:spPr bwMode="auto">
              <a:xfrm>
                <a:off x="1140" y="1962"/>
                <a:ext cx="866" cy="173"/>
              </a:xfrm>
              <a:prstGeom prst="rect">
                <a:avLst/>
              </a:prstGeom>
              <a:noFill/>
              <a:ln w="9525">
                <a:noFill/>
                <a:miter lim="800000"/>
                <a:headEnd/>
                <a:tailEnd/>
              </a:ln>
              <a:effectLst/>
            </p:spPr>
            <p:txBody>
              <a:bodyPr/>
              <a:lstStyle/>
              <a:p>
                <a:r>
                  <a:rPr lang="en-US" sz="1600" b="1">
                    <a:latin typeface="Arial" charset="0"/>
                  </a:rPr>
                  <a:t>6.4 (14.3)/7.0 (15.7)</a:t>
                </a:r>
                <a:endParaRPr lang="en-US" sz="1600"/>
              </a:p>
            </p:txBody>
          </p:sp>
          <p:sp>
            <p:nvSpPr>
              <p:cNvPr id="35882" name="Rectangle 42"/>
              <p:cNvSpPr>
                <a:spLocks noChangeArrowheads="1"/>
              </p:cNvSpPr>
              <p:nvPr/>
            </p:nvSpPr>
            <p:spPr bwMode="auto">
              <a:xfrm>
                <a:off x="2006" y="1962"/>
                <a:ext cx="685" cy="173"/>
              </a:xfrm>
              <a:prstGeom prst="rect">
                <a:avLst/>
              </a:prstGeom>
              <a:noFill/>
              <a:ln w="9525">
                <a:noFill/>
                <a:miter lim="800000"/>
                <a:headEnd/>
                <a:tailEnd/>
              </a:ln>
              <a:effectLst/>
            </p:spPr>
            <p:txBody>
              <a:bodyPr/>
              <a:lstStyle/>
              <a:p>
                <a:r>
                  <a:rPr lang="en-US" sz="1600" b="1">
                    <a:latin typeface="Arial" charset="0"/>
                  </a:rPr>
                  <a:t>600 - 800</a:t>
                </a:r>
                <a:endParaRPr lang="en-US" sz="1600"/>
              </a:p>
            </p:txBody>
          </p:sp>
          <p:sp>
            <p:nvSpPr>
              <p:cNvPr id="35883" name="Rectangle 43"/>
              <p:cNvSpPr>
                <a:spLocks noChangeArrowheads="1"/>
              </p:cNvSpPr>
              <p:nvPr/>
            </p:nvSpPr>
            <p:spPr bwMode="auto">
              <a:xfrm>
                <a:off x="2691" y="1962"/>
                <a:ext cx="825" cy="173"/>
              </a:xfrm>
              <a:prstGeom prst="rect">
                <a:avLst/>
              </a:prstGeom>
              <a:noFill/>
              <a:ln w="9525">
                <a:noFill/>
                <a:miter lim="800000"/>
                <a:headEnd/>
                <a:tailEnd/>
              </a:ln>
              <a:effectLst/>
            </p:spPr>
            <p:txBody>
              <a:bodyPr/>
              <a:lstStyle/>
              <a:p>
                <a:r>
                  <a:rPr lang="en-US" sz="1600" b="1">
                    <a:latin typeface="Arial" charset="0"/>
                  </a:rPr>
                  <a:t>8.0 (17.9)/8.8 (19.7)</a:t>
                </a:r>
                <a:endParaRPr lang="en-US" sz="1600"/>
              </a:p>
            </p:txBody>
          </p:sp>
          <p:grpSp>
            <p:nvGrpSpPr>
              <p:cNvPr id="20" name="Group 82"/>
              <p:cNvGrpSpPr>
                <a:grpSpLocks/>
              </p:cNvGrpSpPr>
              <p:nvPr/>
            </p:nvGrpSpPr>
            <p:grpSpPr bwMode="auto">
              <a:xfrm>
                <a:off x="0" y="2135"/>
                <a:ext cx="433" cy="173"/>
                <a:chOff x="0" y="2135"/>
                <a:chExt cx="433" cy="173"/>
              </a:xfrm>
            </p:grpSpPr>
            <p:sp>
              <p:nvSpPr>
                <p:cNvPr id="35921" name="Rectangle 81"/>
                <p:cNvSpPr>
                  <a:spLocks noChangeArrowheads="1"/>
                </p:cNvSpPr>
                <p:nvPr/>
              </p:nvSpPr>
              <p:spPr bwMode="auto">
                <a:xfrm>
                  <a:off x="0" y="2135"/>
                  <a:ext cx="433" cy="173"/>
                </a:xfrm>
                <a:prstGeom prst="rect">
                  <a:avLst/>
                </a:prstGeom>
                <a:solidFill>
                  <a:srgbClr val="E100E1"/>
                </a:solidFill>
                <a:ln w="9525">
                  <a:noFill/>
                  <a:miter lim="800000"/>
                  <a:headEnd/>
                  <a:tailEnd/>
                </a:ln>
                <a:effectLst/>
              </p:spPr>
              <p:txBody>
                <a:bodyPr/>
                <a:lstStyle/>
                <a:p>
                  <a:endParaRPr lang="en-US"/>
                </a:p>
              </p:txBody>
            </p:sp>
            <p:sp>
              <p:nvSpPr>
                <p:cNvPr id="35884" name="Rectangle 44"/>
                <p:cNvSpPr>
                  <a:spLocks noChangeArrowheads="1"/>
                </p:cNvSpPr>
                <p:nvPr/>
              </p:nvSpPr>
              <p:spPr bwMode="auto">
                <a:xfrm>
                  <a:off x="0" y="2135"/>
                  <a:ext cx="433" cy="173"/>
                </a:xfrm>
                <a:prstGeom prst="rect">
                  <a:avLst/>
                </a:prstGeom>
                <a:solidFill>
                  <a:srgbClr val="E100E1"/>
                </a:solidFill>
                <a:ln w="9525">
                  <a:noFill/>
                  <a:miter lim="800000"/>
                  <a:headEnd/>
                  <a:tailEnd/>
                </a:ln>
                <a:effectLst/>
              </p:spPr>
              <p:txBody>
                <a:bodyPr/>
                <a:lstStyle/>
                <a:p>
                  <a:pPr algn="ctr"/>
                  <a:r>
                    <a:rPr lang="en-US" sz="1600" b="1">
                      <a:latin typeface="Arial" charset="0"/>
                    </a:rPr>
                    <a:t>7</a:t>
                  </a:r>
                  <a:endParaRPr lang="en-US" sz="1600"/>
                </a:p>
              </p:txBody>
            </p:sp>
          </p:grpSp>
          <p:sp>
            <p:nvSpPr>
              <p:cNvPr id="35885" name="Rectangle 45"/>
              <p:cNvSpPr>
                <a:spLocks noChangeArrowheads="1"/>
              </p:cNvSpPr>
              <p:nvPr/>
            </p:nvSpPr>
            <p:spPr bwMode="auto">
              <a:xfrm>
                <a:off x="433" y="2135"/>
                <a:ext cx="707" cy="173"/>
              </a:xfrm>
              <a:prstGeom prst="rect">
                <a:avLst/>
              </a:prstGeom>
              <a:noFill/>
              <a:ln w="9525">
                <a:noFill/>
                <a:miter lim="800000"/>
                <a:headEnd/>
                <a:tailEnd/>
              </a:ln>
              <a:effectLst/>
            </p:spPr>
            <p:txBody>
              <a:bodyPr/>
              <a:lstStyle/>
              <a:p>
                <a:r>
                  <a:rPr lang="en-US" sz="1600" b="1">
                    <a:latin typeface="Arial" charset="0"/>
                  </a:rPr>
                  <a:t>&gt;400 </a:t>
                </a:r>
                <a:endParaRPr lang="en-US" sz="1600"/>
              </a:p>
            </p:txBody>
          </p:sp>
          <p:sp>
            <p:nvSpPr>
              <p:cNvPr id="35886" name="Rectangle 46"/>
              <p:cNvSpPr>
                <a:spLocks noChangeArrowheads="1"/>
              </p:cNvSpPr>
              <p:nvPr/>
            </p:nvSpPr>
            <p:spPr bwMode="auto">
              <a:xfrm>
                <a:off x="1140" y="2135"/>
                <a:ext cx="866" cy="173"/>
              </a:xfrm>
              <a:prstGeom prst="rect">
                <a:avLst/>
              </a:prstGeom>
              <a:noFill/>
              <a:ln w="9525">
                <a:noFill/>
                <a:miter lim="800000"/>
                <a:headEnd/>
                <a:tailEnd/>
              </a:ln>
              <a:effectLst/>
            </p:spPr>
            <p:txBody>
              <a:bodyPr/>
              <a:lstStyle/>
              <a:p>
                <a:r>
                  <a:rPr lang="en-US" sz="1600" b="1">
                    <a:latin typeface="Arial" charset="0"/>
                  </a:rPr>
                  <a:t>&gt;7.0 (15.7)</a:t>
                </a:r>
                <a:endParaRPr lang="en-US" sz="1600"/>
              </a:p>
            </p:txBody>
          </p:sp>
          <p:sp>
            <p:nvSpPr>
              <p:cNvPr id="35887" name="Rectangle 47"/>
              <p:cNvSpPr>
                <a:spLocks noChangeArrowheads="1"/>
              </p:cNvSpPr>
              <p:nvPr/>
            </p:nvSpPr>
            <p:spPr bwMode="auto">
              <a:xfrm>
                <a:off x="2006" y="2135"/>
                <a:ext cx="685" cy="173"/>
              </a:xfrm>
              <a:prstGeom prst="rect">
                <a:avLst/>
              </a:prstGeom>
              <a:noFill/>
              <a:ln w="9525">
                <a:noFill/>
                <a:miter lim="800000"/>
                <a:headEnd/>
                <a:tailEnd/>
              </a:ln>
              <a:effectLst/>
            </p:spPr>
            <p:txBody>
              <a:bodyPr/>
              <a:lstStyle/>
              <a:p>
                <a:r>
                  <a:rPr lang="en-US" sz="1600" b="1">
                    <a:latin typeface="Arial" charset="0"/>
                  </a:rPr>
                  <a:t>&gt;800</a:t>
                </a:r>
                <a:endParaRPr lang="en-US" sz="1600"/>
              </a:p>
            </p:txBody>
          </p:sp>
          <p:sp>
            <p:nvSpPr>
              <p:cNvPr id="35888" name="Rectangle 48"/>
              <p:cNvSpPr>
                <a:spLocks noChangeArrowheads="1"/>
              </p:cNvSpPr>
              <p:nvPr/>
            </p:nvSpPr>
            <p:spPr bwMode="auto">
              <a:xfrm>
                <a:off x="2691" y="2135"/>
                <a:ext cx="825" cy="173"/>
              </a:xfrm>
              <a:prstGeom prst="rect">
                <a:avLst/>
              </a:prstGeom>
              <a:noFill/>
              <a:ln w="9525">
                <a:noFill/>
                <a:miter lim="800000"/>
                <a:headEnd/>
                <a:tailEnd/>
              </a:ln>
              <a:effectLst/>
            </p:spPr>
            <p:txBody>
              <a:bodyPr/>
              <a:lstStyle/>
              <a:p>
                <a:r>
                  <a:rPr lang="en-US" sz="1600" b="1">
                    <a:latin typeface="Arial" charset="0"/>
                  </a:rPr>
                  <a:t>&gt;8.8 (19.7)</a:t>
                </a:r>
                <a:endParaRPr lang="en-US" sz="1600"/>
              </a:p>
            </p:txBody>
          </p:sp>
        </p:gr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t>What is Wind Energy?</a:t>
            </a:r>
          </a:p>
        </p:txBody>
      </p:sp>
      <p:sp>
        <p:nvSpPr>
          <p:cNvPr id="9219" name="Content Placeholder 2"/>
          <p:cNvSpPr>
            <a:spLocks noGrp="1"/>
          </p:cNvSpPr>
          <p:nvPr>
            <p:ph idx="1"/>
          </p:nvPr>
        </p:nvSpPr>
        <p:spPr>
          <a:xfrm>
            <a:off x="609600" y="1600201"/>
            <a:ext cx="8652933" cy="4525963"/>
          </a:xfrm>
        </p:spPr>
        <p:txBody>
          <a:bodyPr/>
          <a:lstStyle/>
          <a:p>
            <a:pPr eaLnBrk="1" hangingPunct="1"/>
            <a:r>
              <a:rPr lang="en-US" smtClean="0"/>
              <a:t>The process by which the wind is used to generate mechanical energy or electricity</a:t>
            </a:r>
          </a:p>
          <a:p>
            <a:pPr eaLnBrk="1" hangingPunct="1"/>
            <a:endParaRPr lang="en-US" smtClean="0"/>
          </a:p>
          <a:p>
            <a:pPr eaLnBrk="1" hangingPunct="1"/>
            <a:r>
              <a:rPr lang="en-US" smtClean="0"/>
              <a:t>Wind turbines convert </a:t>
            </a:r>
            <a:br>
              <a:rPr lang="en-US" smtClean="0"/>
            </a:br>
            <a:r>
              <a:rPr lang="en-US" smtClean="0"/>
              <a:t>the </a:t>
            </a:r>
            <a:r>
              <a:rPr lang="en-US" b="1" smtClean="0"/>
              <a:t>kinetic energy </a:t>
            </a:r>
            <a:r>
              <a:rPr lang="en-US" smtClean="0"/>
              <a:t>in the wind into </a:t>
            </a:r>
            <a:r>
              <a:rPr lang="en-US" b="1" smtClean="0"/>
              <a:t>mechanical </a:t>
            </a:r>
            <a:r>
              <a:rPr lang="en-US" smtClean="0"/>
              <a:t>and </a:t>
            </a:r>
            <a:r>
              <a:rPr lang="en-US" b="1" smtClean="0"/>
              <a:t>electrical energy</a:t>
            </a:r>
          </a:p>
        </p:txBody>
      </p:sp>
      <p:pic>
        <p:nvPicPr>
          <p:cNvPr id="9220" name="Picture 3"/>
          <p:cNvPicPr>
            <a:picLocks noChangeAspect="1"/>
          </p:cNvPicPr>
          <p:nvPr/>
        </p:nvPicPr>
        <p:blipFill>
          <a:blip r:embed="rId2" cstate="print"/>
          <a:srcRect/>
          <a:stretch>
            <a:fillRect/>
          </a:stretch>
        </p:blipFill>
        <p:spPr bwMode="auto">
          <a:xfrm>
            <a:off x="9262533" y="3429000"/>
            <a:ext cx="2929467" cy="3302000"/>
          </a:xfrm>
          <a:prstGeom prst="rect">
            <a:avLst/>
          </a:prstGeom>
          <a:noFill/>
          <a:ln w="9525">
            <a:noFill/>
            <a:miter lim="800000"/>
            <a:headEnd/>
            <a:tailEnd/>
          </a:ln>
        </p:spPr>
      </p:pic>
      <p:sp>
        <p:nvSpPr>
          <p:cNvPr id="9221" name="Date Placeholder 4"/>
          <p:cNvSpPr>
            <a:spLocks noGrp="1"/>
          </p:cNvSpPr>
          <p:nvPr>
            <p:ph type="dt" sz="quarter" idx="10"/>
          </p:nvPr>
        </p:nvSpPr>
        <p:spPr bwMode="auto">
          <a:noFill/>
          <a:ln>
            <a:miter lim="800000"/>
            <a:headEnd/>
            <a:tailEnd/>
          </a:ln>
        </p:spPr>
        <p:txBody>
          <a:bodyPr/>
          <a:lstStyle/>
          <a:p>
            <a:r>
              <a:rPr lang="en-US">
                <a:latin typeface="Calibri" pitchFamily="34" charset="0"/>
                <a:ea typeface="MS PGothic" pitchFamily="34" charset="-128"/>
              </a:rPr>
              <a:t>24 - 25 SEP 2010</a:t>
            </a:r>
          </a:p>
        </p:txBody>
      </p:sp>
      <p:sp>
        <p:nvSpPr>
          <p:cNvPr id="9222" name="Slide Number Placeholder 5"/>
          <p:cNvSpPr>
            <a:spLocks noGrp="1"/>
          </p:cNvSpPr>
          <p:nvPr>
            <p:ph type="sldNum" sz="quarter" idx="12"/>
          </p:nvPr>
        </p:nvSpPr>
        <p:spPr bwMode="auto">
          <a:noFill/>
          <a:ln>
            <a:miter lim="800000"/>
            <a:headEnd/>
            <a:tailEnd/>
          </a:ln>
        </p:spPr>
        <p:txBody>
          <a:bodyPr/>
          <a:lstStyle/>
          <a:p>
            <a:fld id="{60E2D8FE-49DD-4332-989F-585336214140}" type="slidenum">
              <a:rPr lang="en-US">
                <a:latin typeface="Calibri" pitchFamily="34" charset="0"/>
                <a:ea typeface="MS PGothic" pitchFamily="34" charset="-128"/>
              </a:rPr>
              <a:pPr/>
              <a:t>4</a:t>
            </a:fld>
            <a:endParaRPr lang="en-US">
              <a:latin typeface="Calibri" pitchFamily="34" charset="0"/>
              <a:ea typeface="MS PGothic" pitchFamily="34" charset="-12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0"/>
          </p:nvPr>
        </p:nvPicPr>
        <p:blipFill rotWithShape="1">
          <a:blip r:embed="rId3" cstate="print">
            <a:extLst>
              <a:ext uri="{28A0092B-C50C-407E-A947-70E740481C1C}">
                <a14:useLocalDpi xmlns:a14="http://schemas.microsoft.com/office/drawing/2010/main" xmlns="" val="0"/>
              </a:ext>
            </a:extLst>
          </a:blip>
          <a:srcRect l="29167" r="11389"/>
          <a:stretch/>
        </p:blipFill>
        <p:spPr>
          <a:xfrm>
            <a:off x="6217920" y="0"/>
            <a:ext cx="6115050" cy="6858000"/>
          </a:xfrm>
        </p:spPr>
      </p:pic>
      <p:sp>
        <p:nvSpPr>
          <p:cNvPr id="4" name="Title 3"/>
          <p:cNvSpPr>
            <a:spLocks noGrp="1"/>
          </p:cNvSpPr>
          <p:nvPr>
            <p:ph type="title"/>
          </p:nvPr>
        </p:nvSpPr>
        <p:spPr/>
        <p:txBody>
          <a:bodyPr/>
          <a:lstStyle/>
          <a:p>
            <a:r>
              <a:rPr lang="en-US" dirty="0"/>
              <a:t>Why Wind Energy?</a:t>
            </a:r>
          </a:p>
        </p:txBody>
      </p:sp>
      <p:sp>
        <p:nvSpPr>
          <p:cNvPr id="8" name="Text Placeholder 7"/>
          <p:cNvSpPr>
            <a:spLocks noGrp="1"/>
          </p:cNvSpPr>
          <p:nvPr>
            <p:ph type="body" sz="quarter" idx="12"/>
          </p:nvPr>
        </p:nvSpPr>
        <p:spPr>
          <a:xfrm>
            <a:off x="825500" y="1613044"/>
            <a:ext cx="5172075" cy="4686158"/>
          </a:xfrm>
        </p:spPr>
        <p:txBody>
          <a:bodyPr>
            <a:normAutofit lnSpcReduction="10000"/>
          </a:bodyPr>
          <a:lstStyle/>
          <a:p>
            <a:pPr marL="342900" indent="-342900">
              <a:buClr>
                <a:srgbClr val="00B0F0"/>
              </a:buClr>
              <a:buFont typeface="Arial" panose="020B0604020202020204" pitchFamily="34" charset="0"/>
              <a:buChar char="•"/>
            </a:pPr>
            <a:r>
              <a:rPr lang="en-US" sz="2800" dirty="0"/>
              <a:t>Clean, zero emissions</a:t>
            </a:r>
          </a:p>
          <a:p>
            <a:pPr marL="1028700" lvl="1" indent="-342900">
              <a:buClr>
                <a:srgbClr val="00B0F0"/>
              </a:buClr>
            </a:pPr>
            <a:r>
              <a:rPr lang="en-US" sz="2800" dirty="0" err="1" smtClean="0"/>
              <a:t>NOx</a:t>
            </a:r>
            <a:r>
              <a:rPr lang="en-US" sz="2800" dirty="0" smtClean="0"/>
              <a:t>, SO</a:t>
            </a:r>
            <a:r>
              <a:rPr lang="en-US" sz="2800" baseline="-25000" dirty="0" smtClean="0"/>
              <a:t>2</a:t>
            </a:r>
            <a:r>
              <a:rPr lang="en-US" sz="2800" dirty="0" smtClean="0"/>
              <a:t>, CO, CO</a:t>
            </a:r>
            <a:r>
              <a:rPr lang="en-US" sz="2800" baseline="-25000" dirty="0" smtClean="0"/>
              <a:t>2</a:t>
            </a:r>
          </a:p>
          <a:p>
            <a:pPr marL="1028700" lvl="1" indent="-342900">
              <a:buClr>
                <a:srgbClr val="00B0F0"/>
              </a:buClr>
            </a:pPr>
            <a:r>
              <a:rPr lang="en-US" sz="2800" dirty="0" smtClean="0"/>
              <a:t>Air quality, water quality</a:t>
            </a:r>
          </a:p>
          <a:p>
            <a:pPr marL="1028700" lvl="1" indent="-342900">
              <a:buClr>
                <a:srgbClr val="00B0F0"/>
              </a:buClr>
            </a:pPr>
            <a:r>
              <a:rPr lang="en-US" sz="2800" dirty="0" smtClean="0"/>
              <a:t>Climate </a:t>
            </a:r>
            <a:r>
              <a:rPr lang="en-US" sz="2800" dirty="0"/>
              <a:t>change</a:t>
            </a:r>
          </a:p>
          <a:p>
            <a:pPr marL="342900" indent="-342900">
              <a:buClr>
                <a:srgbClr val="00B0F0"/>
              </a:buClr>
              <a:buFont typeface="Arial" panose="020B0604020202020204" pitchFamily="34" charset="0"/>
              <a:buChar char="•"/>
            </a:pPr>
            <a:r>
              <a:rPr lang="en-US" sz="2800" dirty="0"/>
              <a:t>Reduce fossil fuel dependence</a:t>
            </a:r>
          </a:p>
          <a:p>
            <a:pPr marL="1028700" lvl="1" indent="-342900">
              <a:buClr>
                <a:srgbClr val="00B0F0"/>
              </a:buClr>
            </a:pPr>
            <a:r>
              <a:rPr lang="en-US" sz="2800" dirty="0"/>
              <a:t>Energy independence</a:t>
            </a:r>
          </a:p>
          <a:p>
            <a:pPr marL="1028700" lvl="1" indent="-342900">
              <a:buClr>
                <a:srgbClr val="00B0F0"/>
              </a:buClr>
            </a:pPr>
            <a:r>
              <a:rPr lang="en-US" sz="2800" dirty="0"/>
              <a:t>Domestic energy—national security</a:t>
            </a:r>
          </a:p>
          <a:p>
            <a:pPr marL="342900" indent="-342900">
              <a:buClr>
                <a:srgbClr val="00B0F0"/>
              </a:buClr>
              <a:buFont typeface="Arial" panose="020B0604020202020204" pitchFamily="34" charset="0"/>
              <a:buChar char="•"/>
            </a:pPr>
            <a:r>
              <a:rPr lang="en-US" sz="2800" dirty="0"/>
              <a:t>Renewable</a:t>
            </a:r>
          </a:p>
          <a:p>
            <a:pPr marL="1028700" lvl="1" indent="-342900">
              <a:buClr>
                <a:srgbClr val="00B0F0"/>
              </a:buClr>
            </a:pPr>
            <a:r>
              <a:rPr lang="en-US" sz="2800" dirty="0"/>
              <a:t>No fuel-price </a:t>
            </a:r>
            <a:r>
              <a:rPr lang="en-US" sz="2800" dirty="0" smtClean="0"/>
              <a:t>volatility</a:t>
            </a:r>
          </a:p>
          <a:p>
            <a:pPr marL="1028700" lvl="1" indent="-342900">
              <a:buClr>
                <a:srgbClr val="00B0F0"/>
              </a:buClr>
            </a:pPr>
            <a:r>
              <a:rPr lang="en-US" sz="2800" dirty="0" smtClean="0"/>
              <a:t> Low cost </a:t>
            </a:r>
            <a:endParaRPr lang="en-US" sz="2800" dirty="0"/>
          </a:p>
          <a:p>
            <a:endParaRPr lang="en-US" dirty="0"/>
          </a:p>
        </p:txBody>
      </p:sp>
      <p:sp>
        <p:nvSpPr>
          <p:cNvPr id="10" name="Footer Placeholder 9"/>
          <p:cNvSpPr>
            <a:spLocks noGrp="1"/>
          </p:cNvSpPr>
          <p:nvPr>
            <p:ph type="ftr" sz="quarter" idx="13"/>
          </p:nvPr>
        </p:nvSpPr>
        <p:spPr/>
        <p:txBody>
          <a:bodyPr/>
          <a:lstStyle/>
          <a:p>
            <a:r>
              <a:rPr lang="en-US" dirty="0"/>
              <a:t>Exploring Wind - 1/23/17 - ©The NEED Project </a:t>
            </a:r>
          </a:p>
        </p:txBody>
      </p:sp>
    </p:spTree>
    <p:extLst>
      <p:ext uri="{BB962C8B-B14F-4D97-AF65-F5344CB8AC3E}">
        <p14:creationId xmlns:p14="http://schemas.microsoft.com/office/powerpoint/2010/main" xmlns="" val="310816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500"/>
                                        <p:tgtEl>
                                          <p:spTgt spid="8">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blinds(horizontal)">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blinds(horizontal)">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blinds(horizontal)">
                                      <p:cBhvr>
                                        <p:cTn id="28" dur="500"/>
                                        <p:tgtEl>
                                          <p:spTgt spid="8">
                                            <p:txEl>
                                              <p:pRg st="5" end="5"/>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blinds(horizontal)">
                                      <p:cBhvr>
                                        <p:cTn id="31" dur="500"/>
                                        <p:tgtEl>
                                          <p:spTgt spid="8">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blinds(horizontal)">
                                      <p:cBhvr>
                                        <p:cTn id="36" dur="500"/>
                                        <p:tgtEl>
                                          <p:spTgt spid="8">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animEffect transition="in" filter="blinds(horizontal)">
                                      <p:cBhvr>
                                        <p:cTn id="41" dur="500"/>
                                        <p:tgtEl>
                                          <p:spTgt spid="8">
                                            <p:txEl>
                                              <p:pRg st="8" end="8"/>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8">
                                            <p:txEl>
                                              <p:pRg st="9" end="9"/>
                                            </p:txEl>
                                          </p:spTgt>
                                        </p:tgtEl>
                                        <p:attrNameLst>
                                          <p:attrName>style.visibility</p:attrName>
                                        </p:attrNameLst>
                                      </p:cBhvr>
                                      <p:to>
                                        <p:strVal val="visible"/>
                                      </p:to>
                                    </p:set>
                                    <p:animEffect transition="in" filter="blinds(horizontal)">
                                      <p:cBhvr>
                                        <p:cTn id="44"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endParaRPr lang="en-US"/>
          </a:p>
        </p:txBody>
      </p:sp>
      <p:sp>
        <p:nvSpPr>
          <p:cNvPr id="5" name="Text Placeholder 4"/>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
        <p:nvSpPr>
          <p:cNvPr id="7" name="Footer Placeholder 6"/>
          <p:cNvSpPr>
            <a:spLocks noGrp="1"/>
          </p:cNvSpPr>
          <p:nvPr>
            <p:ph type="ftr" sz="quarter" idx="13"/>
          </p:nvPr>
        </p:nvSpPr>
        <p:spPr/>
        <p:txBody>
          <a:bodyPr/>
          <a:lstStyle/>
          <a:p>
            <a:r>
              <a:rPr lang="en-US" smtClean="0"/>
              <a:t>Exploring Wind - 1/23/17 - ©The NEED Project </a:t>
            </a:r>
            <a:endParaRPr lang="en-US"/>
          </a:p>
        </p:txBody>
      </p:sp>
      <p:pic>
        <p:nvPicPr>
          <p:cNvPr id="86018" name="Picture 2" descr="Image result for wind energy growth world wide"/>
          <p:cNvPicPr>
            <a:picLocks noChangeAspect="1" noChangeArrowheads="1"/>
          </p:cNvPicPr>
          <p:nvPr/>
        </p:nvPicPr>
        <p:blipFill>
          <a:blip r:embed="rId2" cstate="print"/>
          <a:srcRect/>
          <a:stretch>
            <a:fillRect/>
          </a:stretch>
        </p:blipFill>
        <p:spPr bwMode="auto">
          <a:xfrm>
            <a:off x="298938" y="317113"/>
            <a:ext cx="11858582" cy="5995763"/>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683369" cy="876653"/>
          </a:xfrm>
        </p:spPr>
        <p:txBody>
          <a:bodyPr>
            <a:normAutofit/>
          </a:bodyPr>
          <a:lstStyle/>
          <a:p>
            <a:r>
              <a:rPr lang="en-US" dirty="0"/>
              <a:t>Why Such Growth? </a:t>
            </a:r>
          </a:p>
        </p:txBody>
      </p:sp>
      <p:pic>
        <p:nvPicPr>
          <p:cNvPr id="6" name="Content Placeholder 5"/>
          <p:cNvPicPr>
            <a:picLocks noGrp="1" noChangeAspect="1"/>
          </p:cNvPicPr>
          <p:nvPr>
            <p:ph idx="14"/>
          </p:nvPr>
        </p:nvPicPr>
        <p:blipFill>
          <a:blip r:embed="rId3" cstate="print">
            <a:extLst>
              <a:ext uri="{28A0092B-C50C-407E-A947-70E740481C1C}">
                <a14:useLocalDpi xmlns:a14="http://schemas.microsoft.com/office/drawing/2010/main" xmlns="" val="0"/>
              </a:ext>
            </a:extLst>
          </a:blip>
          <a:stretch>
            <a:fillRect/>
          </a:stretch>
        </p:blipFill>
        <p:spPr>
          <a:xfrm>
            <a:off x="838200" y="1368601"/>
            <a:ext cx="4267200" cy="3190430"/>
          </a:xfrm>
        </p:spPr>
      </p:pic>
      <p:sp>
        <p:nvSpPr>
          <p:cNvPr id="5" name="Content Placeholder 4"/>
          <p:cNvSpPr>
            <a:spLocks noGrp="1"/>
          </p:cNvSpPr>
          <p:nvPr>
            <p:ph idx="15"/>
          </p:nvPr>
        </p:nvSpPr>
        <p:spPr>
          <a:xfrm>
            <a:off x="5384799" y="1368601"/>
            <a:ext cx="5994401" cy="2746728"/>
          </a:xfrm>
        </p:spPr>
        <p:txBody>
          <a:bodyPr/>
          <a:lstStyle/>
          <a:p>
            <a:pPr marL="457200" indent="-457200">
              <a:buFont typeface="Arial" panose="020B0604020202020204" pitchFamily="34" charset="0"/>
              <a:buChar char="•"/>
            </a:pPr>
            <a:r>
              <a:rPr lang="en-US" b="0" dirty="0">
                <a:solidFill>
                  <a:schemeClr val="tx1"/>
                </a:solidFill>
              </a:rPr>
              <a:t>Increased Turbine Size</a:t>
            </a:r>
          </a:p>
          <a:p>
            <a:pPr marL="457200" indent="-457200">
              <a:buFont typeface="Arial" panose="020B0604020202020204" pitchFamily="34" charset="0"/>
              <a:buChar char="•"/>
            </a:pPr>
            <a:r>
              <a:rPr lang="en-US" b="0" dirty="0">
                <a:solidFill>
                  <a:schemeClr val="tx1"/>
                </a:solidFill>
              </a:rPr>
              <a:t>R&amp;D Advances</a:t>
            </a:r>
          </a:p>
          <a:p>
            <a:pPr marL="457200" indent="-457200">
              <a:buFont typeface="Arial" panose="020B0604020202020204" pitchFamily="34" charset="0"/>
              <a:buChar char="•"/>
            </a:pPr>
            <a:r>
              <a:rPr lang="en-US" b="0" dirty="0">
                <a:solidFill>
                  <a:schemeClr val="tx1"/>
                </a:solidFill>
              </a:rPr>
              <a:t>Manufacturing Improvements</a:t>
            </a:r>
          </a:p>
          <a:p>
            <a:endParaRPr lang="en-US" dirty="0"/>
          </a:p>
        </p:txBody>
      </p:sp>
      <p:sp>
        <p:nvSpPr>
          <p:cNvPr id="7" name="Chevron 9"/>
          <p:cNvSpPr/>
          <p:nvPr/>
        </p:nvSpPr>
        <p:spPr>
          <a:xfrm>
            <a:off x="2806700" y="5414665"/>
            <a:ext cx="228600" cy="381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8" name="TextBox 10"/>
          <p:cNvSpPr txBox="1">
            <a:spLocks noChangeArrowheads="1"/>
          </p:cNvSpPr>
          <p:nvPr/>
        </p:nvSpPr>
        <p:spPr bwMode="auto">
          <a:xfrm>
            <a:off x="838200" y="5262265"/>
            <a:ext cx="15763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b="1" dirty="0">
                <a:latin typeface="Franklin Gothic Book" pitchFamily="34" charset="0"/>
              </a:rPr>
              <a:t>1979</a:t>
            </a:r>
          </a:p>
          <a:p>
            <a:pPr algn="ctr" eaLnBrk="1" hangingPunct="1"/>
            <a:r>
              <a:rPr lang="en-US" altLang="en-US" b="1" dirty="0">
                <a:latin typeface="Franklin Gothic Book" pitchFamily="34" charset="0"/>
              </a:rPr>
              <a:t>40 cents/kWh</a:t>
            </a:r>
          </a:p>
        </p:txBody>
      </p:sp>
      <p:sp>
        <p:nvSpPr>
          <p:cNvPr id="9" name="TextBox 11"/>
          <p:cNvSpPr txBox="1">
            <a:spLocks noChangeArrowheads="1"/>
          </p:cNvSpPr>
          <p:nvPr/>
        </p:nvSpPr>
        <p:spPr bwMode="auto">
          <a:xfrm>
            <a:off x="3276600" y="5262265"/>
            <a:ext cx="18288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b="1" dirty="0">
                <a:latin typeface="Franklin Gothic Book" pitchFamily="34" charset="0"/>
              </a:rPr>
              <a:t>2000</a:t>
            </a:r>
          </a:p>
          <a:p>
            <a:pPr algn="ctr" eaLnBrk="1" hangingPunct="1"/>
            <a:r>
              <a:rPr lang="en-US" altLang="en-US" b="1" dirty="0">
                <a:latin typeface="Franklin Gothic Book" pitchFamily="34" charset="0"/>
              </a:rPr>
              <a:t>4-6 cents/kWh</a:t>
            </a:r>
          </a:p>
        </p:txBody>
      </p:sp>
      <p:sp>
        <p:nvSpPr>
          <p:cNvPr id="10" name="Chevron 12"/>
          <p:cNvSpPr/>
          <p:nvPr/>
        </p:nvSpPr>
        <p:spPr>
          <a:xfrm>
            <a:off x="5384800" y="5414665"/>
            <a:ext cx="228600" cy="381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1" name="TextBox 13"/>
          <p:cNvSpPr txBox="1">
            <a:spLocks noChangeArrowheads="1"/>
          </p:cNvSpPr>
          <p:nvPr/>
        </p:nvSpPr>
        <p:spPr bwMode="auto">
          <a:xfrm>
            <a:off x="6070600" y="5262265"/>
            <a:ext cx="188436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b="1" dirty="0">
                <a:latin typeface="Franklin Gothic Book" pitchFamily="34" charset="0"/>
              </a:rPr>
              <a:t>2004</a:t>
            </a:r>
          </a:p>
          <a:p>
            <a:pPr algn="ctr" eaLnBrk="1" hangingPunct="1"/>
            <a:r>
              <a:rPr lang="en-US" altLang="en-US" b="1" dirty="0">
                <a:latin typeface="Franklin Gothic Book" pitchFamily="34" charset="0"/>
              </a:rPr>
              <a:t>3-4.5 cents/kWh</a:t>
            </a:r>
          </a:p>
        </p:txBody>
      </p:sp>
      <p:sp>
        <p:nvSpPr>
          <p:cNvPr id="12" name="Chevron 14"/>
          <p:cNvSpPr/>
          <p:nvPr/>
        </p:nvSpPr>
        <p:spPr>
          <a:xfrm>
            <a:off x="8305800" y="5414665"/>
            <a:ext cx="228600" cy="381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3" name="TextBox 15"/>
          <p:cNvSpPr txBox="1">
            <a:spLocks noChangeArrowheads="1"/>
          </p:cNvSpPr>
          <p:nvPr/>
        </p:nvSpPr>
        <p:spPr bwMode="auto">
          <a:xfrm>
            <a:off x="8686800" y="5262265"/>
            <a:ext cx="2008285"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b="1" dirty="0">
                <a:latin typeface="Franklin Gothic Book" pitchFamily="34" charset="0"/>
              </a:rPr>
              <a:t>2011</a:t>
            </a:r>
          </a:p>
          <a:p>
            <a:pPr algn="ctr" eaLnBrk="1" hangingPunct="1"/>
            <a:r>
              <a:rPr lang="en-US" altLang="en-US" b="1" dirty="0">
                <a:latin typeface="Franklin Gothic Book" pitchFamily="34" charset="0"/>
              </a:rPr>
              <a:t>Less than </a:t>
            </a:r>
            <a:r>
              <a:rPr lang="en-US" altLang="en-US" b="1" dirty="0" smtClean="0">
                <a:latin typeface="Franklin Gothic Book" pitchFamily="34" charset="0"/>
              </a:rPr>
              <a:t>5 </a:t>
            </a:r>
            <a:r>
              <a:rPr lang="en-US" altLang="en-US" b="1" dirty="0">
                <a:latin typeface="Franklin Gothic Book" pitchFamily="34" charset="0"/>
              </a:rPr>
              <a:t>cents/kWh</a:t>
            </a:r>
          </a:p>
        </p:txBody>
      </p:sp>
      <p:sp>
        <p:nvSpPr>
          <p:cNvPr id="14" name="Footer Placeholder 13"/>
          <p:cNvSpPr>
            <a:spLocks noGrp="1"/>
          </p:cNvSpPr>
          <p:nvPr>
            <p:ph type="ftr" sz="quarter" idx="13"/>
          </p:nvPr>
        </p:nvSpPr>
        <p:spPr/>
        <p:txBody>
          <a:bodyPr/>
          <a:lstStyle/>
          <a:p>
            <a:r>
              <a:rPr lang="en-US"/>
              <a:t>Exploring Wind - 1/23/17 - ©The NEED Project </a:t>
            </a:r>
          </a:p>
        </p:txBody>
      </p:sp>
      <p:sp>
        <p:nvSpPr>
          <p:cNvPr id="15" name="Rectangle 14"/>
          <p:cNvSpPr/>
          <p:nvPr/>
        </p:nvSpPr>
        <p:spPr>
          <a:xfrm>
            <a:off x="6103373" y="413210"/>
            <a:ext cx="3743525" cy="769441"/>
          </a:xfrm>
          <a:prstGeom prst="rect">
            <a:avLst/>
          </a:prstGeom>
        </p:spPr>
        <p:txBody>
          <a:bodyPr wrap="none">
            <a:spAutoFit/>
          </a:bodyPr>
          <a:lstStyle/>
          <a:p>
            <a:r>
              <a:rPr lang="en-US" sz="4400" dirty="0" smtClean="0">
                <a:solidFill>
                  <a:srgbClr val="00B0F0"/>
                </a:solidFill>
              </a:rPr>
              <a:t>…costs are low!</a:t>
            </a:r>
            <a:endParaRPr lang="en-US" sz="4400" dirty="0"/>
          </a:p>
        </p:txBody>
      </p:sp>
    </p:spTree>
    <p:extLst>
      <p:ext uri="{BB962C8B-B14F-4D97-AF65-F5344CB8AC3E}">
        <p14:creationId xmlns:p14="http://schemas.microsoft.com/office/powerpoint/2010/main" xmlns="" val="44266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Wind Turbine Components Chart"/>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6467"/>
          <a:stretch/>
        </p:blipFill>
        <p:spPr bwMode="auto">
          <a:xfrm>
            <a:off x="6938682" y="268940"/>
            <a:ext cx="5253318" cy="573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251509" y="339769"/>
            <a:ext cx="2706382" cy="584775"/>
          </a:xfrm>
          <a:prstGeom prst="rect">
            <a:avLst/>
          </a:prstGeom>
        </p:spPr>
        <p:txBody>
          <a:bodyPr wrap="none">
            <a:spAutoFit/>
          </a:bodyPr>
          <a:lstStyle/>
          <a:p>
            <a:r>
              <a:rPr lang="en-US" sz="3200" dirty="0" smtClean="0"/>
              <a:t>Wind Turbines:</a:t>
            </a:r>
            <a:endParaRPr lang="en-US" sz="3200" dirty="0"/>
          </a:p>
        </p:txBody>
      </p:sp>
      <p:pic>
        <p:nvPicPr>
          <p:cNvPr id="2050" name="Picture 2" descr="Download Old Table Fan Royalty Free Stock Photography - Image: 31817787"/>
          <p:cNvPicPr>
            <a:picLocks noChangeAspect="1" noChangeArrowheads="1"/>
          </p:cNvPicPr>
          <p:nvPr/>
        </p:nvPicPr>
        <p:blipFill>
          <a:blip r:embed="rId4" cstate="print"/>
          <a:srcRect/>
          <a:stretch>
            <a:fillRect/>
          </a:stretch>
        </p:blipFill>
        <p:spPr bwMode="auto">
          <a:xfrm>
            <a:off x="0" y="842311"/>
            <a:ext cx="2548647" cy="2523459"/>
          </a:xfrm>
          <a:prstGeom prst="rect">
            <a:avLst/>
          </a:prstGeom>
          <a:noFill/>
        </p:spPr>
      </p:pic>
      <p:sp>
        <p:nvSpPr>
          <p:cNvPr id="8" name="Rectangle 7"/>
          <p:cNvSpPr/>
          <p:nvPr/>
        </p:nvSpPr>
        <p:spPr>
          <a:xfrm>
            <a:off x="0" y="4139279"/>
            <a:ext cx="2668487" cy="461665"/>
          </a:xfrm>
          <a:prstGeom prst="rect">
            <a:avLst/>
          </a:prstGeom>
        </p:spPr>
        <p:txBody>
          <a:bodyPr wrap="none">
            <a:spAutoFit/>
          </a:bodyPr>
          <a:lstStyle/>
          <a:p>
            <a:r>
              <a:rPr lang="en-US" sz="2400" dirty="0" smtClean="0">
                <a:solidFill>
                  <a:srgbClr val="FF0000"/>
                </a:solidFill>
              </a:rPr>
              <a:t>KE to Usable Energy</a:t>
            </a:r>
            <a:endParaRPr lang="en-US" sz="2400" dirty="0">
              <a:solidFill>
                <a:srgbClr val="FF0000"/>
              </a:solidFill>
            </a:endParaRPr>
          </a:p>
        </p:txBody>
      </p:sp>
      <p:pic>
        <p:nvPicPr>
          <p:cNvPr id="9" name="Picture 4" descr="http://www.unep.or.kr/highlight/energy/wind/image/aflift.gif"/>
          <p:cNvPicPr>
            <a:picLocks noChangeAspect="1" noChangeArrowheads="1"/>
          </p:cNvPicPr>
          <p:nvPr/>
        </p:nvPicPr>
        <p:blipFill>
          <a:blip r:embed="rId5" r:link="rId6" cstate="print"/>
          <a:srcRect/>
          <a:stretch>
            <a:fillRect/>
          </a:stretch>
        </p:blipFill>
        <p:spPr bwMode="auto">
          <a:xfrm>
            <a:off x="2849125" y="1151107"/>
            <a:ext cx="3475375" cy="3090153"/>
          </a:xfrm>
          <a:prstGeom prst="rect">
            <a:avLst/>
          </a:prstGeom>
          <a:noFill/>
          <a:ln w="9525">
            <a:noFill/>
            <a:miter lim="800000"/>
            <a:headEnd/>
            <a:tailEnd/>
          </a:ln>
        </p:spPr>
      </p:pic>
      <p:sp>
        <p:nvSpPr>
          <p:cNvPr id="10" name="Rectangle 9"/>
          <p:cNvSpPr/>
          <p:nvPr/>
        </p:nvSpPr>
        <p:spPr>
          <a:xfrm>
            <a:off x="0" y="3452736"/>
            <a:ext cx="2284856" cy="424732"/>
          </a:xfrm>
          <a:prstGeom prst="rect">
            <a:avLst/>
          </a:prstGeom>
        </p:spPr>
        <p:txBody>
          <a:bodyPr wrap="none">
            <a:spAutoFit/>
          </a:bodyPr>
          <a:lstStyle/>
          <a:p>
            <a:pPr>
              <a:lnSpc>
                <a:spcPct val="90000"/>
              </a:lnSpc>
            </a:pPr>
            <a:r>
              <a:rPr lang="en-US" sz="2400" dirty="0" smtClean="0">
                <a:cs typeface="Times New Roman" pitchFamily="18" charset="0"/>
              </a:rPr>
              <a:t>opposite of a fan</a:t>
            </a:r>
          </a:p>
        </p:txBody>
      </p:sp>
      <p:sp>
        <p:nvSpPr>
          <p:cNvPr id="11" name="Rectangle 10"/>
          <p:cNvSpPr/>
          <p:nvPr/>
        </p:nvSpPr>
        <p:spPr>
          <a:xfrm>
            <a:off x="265889" y="4954415"/>
            <a:ext cx="6679660" cy="1255728"/>
          </a:xfrm>
          <a:prstGeom prst="rect">
            <a:avLst/>
          </a:prstGeom>
        </p:spPr>
        <p:txBody>
          <a:bodyPr wrap="square">
            <a:spAutoFit/>
          </a:bodyPr>
          <a:lstStyle/>
          <a:p>
            <a:pPr>
              <a:lnSpc>
                <a:spcPct val="90000"/>
              </a:lnSpc>
            </a:pPr>
            <a:r>
              <a:rPr lang="en-US" sz="2800" dirty="0" smtClean="0">
                <a:cs typeface="Times New Roman" pitchFamily="18" charset="0"/>
              </a:rPr>
              <a:t>“rotary engine in which the kinetic energy of a moving fluid is converted into mechanical energy by causing a bladed rotor to rotate”</a:t>
            </a:r>
          </a:p>
        </p:txBody>
      </p:sp>
    </p:spTree>
    <p:extLst>
      <p:ext uri="{BB962C8B-B14F-4D97-AF65-F5344CB8AC3E}">
        <p14:creationId xmlns:p14="http://schemas.microsoft.com/office/powerpoint/2010/main" xmlns="" val="287999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dirty="0"/>
              <a:t>Wind Turbines</a:t>
            </a:r>
          </a:p>
        </p:txBody>
      </p:sp>
      <p:sp>
        <p:nvSpPr>
          <p:cNvPr id="38915" name="Rectangle 3"/>
          <p:cNvSpPr>
            <a:spLocks noGrp="1" noChangeArrowheads="1"/>
          </p:cNvSpPr>
          <p:nvPr>
            <p:ph type="body" idx="1"/>
          </p:nvPr>
        </p:nvSpPr>
        <p:spPr>
          <a:xfrm>
            <a:off x="-309652" y="1358697"/>
            <a:ext cx="7799962" cy="4886460"/>
          </a:xfrm>
        </p:spPr>
        <p:txBody>
          <a:bodyPr>
            <a:normAutofit/>
          </a:bodyPr>
          <a:lstStyle/>
          <a:p>
            <a:pPr>
              <a:lnSpc>
                <a:spcPct val="90000"/>
              </a:lnSpc>
            </a:pPr>
            <a:endParaRPr lang="en-US" sz="2800" dirty="0">
              <a:cs typeface="Times New Roman" pitchFamily="18" charset="0"/>
            </a:endParaRPr>
          </a:p>
          <a:p>
            <a:pPr lvl="1">
              <a:lnSpc>
                <a:spcPct val="90000"/>
              </a:lnSpc>
            </a:pPr>
            <a:r>
              <a:rPr lang="en-US" sz="2800" dirty="0" smtClean="0">
                <a:cs typeface="Times New Roman" pitchFamily="18" charset="0"/>
              </a:rPr>
              <a:t>turbine </a:t>
            </a:r>
            <a:r>
              <a:rPr lang="en-US" sz="2800" dirty="0">
                <a:cs typeface="Times New Roman" pitchFamily="18" charset="0"/>
              </a:rPr>
              <a:t>blades spin from the wind and make energy, instead of using energy to make wind</a:t>
            </a:r>
            <a:r>
              <a:rPr lang="en-US" sz="2800" dirty="0"/>
              <a:t> </a:t>
            </a:r>
            <a:endParaRPr lang="en-US" sz="2800" dirty="0" smtClean="0"/>
          </a:p>
          <a:p>
            <a:pPr lvl="1">
              <a:lnSpc>
                <a:spcPct val="90000"/>
              </a:lnSpc>
            </a:pPr>
            <a:endParaRPr lang="en-US" sz="2800" dirty="0"/>
          </a:p>
          <a:p>
            <a:pPr lvl="1">
              <a:lnSpc>
                <a:spcPct val="90000"/>
              </a:lnSpc>
            </a:pPr>
            <a:r>
              <a:rPr lang="en-US" sz="2800" dirty="0">
                <a:cs typeface="Times New Roman" pitchFamily="18" charset="0"/>
              </a:rPr>
              <a:t>Wind rotates the turbine </a:t>
            </a:r>
            <a:r>
              <a:rPr lang="en-US" sz="2800" dirty="0" smtClean="0">
                <a:cs typeface="Times New Roman" pitchFamily="18" charset="0"/>
              </a:rPr>
              <a:t>blades</a:t>
            </a:r>
          </a:p>
          <a:p>
            <a:pPr lvl="1">
              <a:lnSpc>
                <a:spcPct val="90000"/>
              </a:lnSpc>
            </a:pPr>
            <a:endParaRPr lang="en-US" sz="2800" dirty="0">
              <a:cs typeface="Times New Roman" pitchFamily="18" charset="0"/>
            </a:endParaRPr>
          </a:p>
          <a:p>
            <a:pPr lvl="2">
              <a:lnSpc>
                <a:spcPct val="90000"/>
              </a:lnSpc>
            </a:pPr>
            <a:r>
              <a:rPr lang="en-US" sz="2800" dirty="0">
                <a:cs typeface="Times New Roman" pitchFamily="18" charset="0"/>
              </a:rPr>
              <a:t>spins a shaft connected to a generator </a:t>
            </a:r>
            <a:endParaRPr lang="en-US" sz="2800" dirty="0" smtClean="0">
              <a:cs typeface="Times New Roman" pitchFamily="18" charset="0"/>
            </a:endParaRPr>
          </a:p>
          <a:p>
            <a:pPr lvl="2">
              <a:lnSpc>
                <a:spcPct val="90000"/>
              </a:lnSpc>
            </a:pPr>
            <a:endParaRPr lang="en-US" sz="2800" dirty="0">
              <a:cs typeface="Times New Roman" pitchFamily="18" charset="0"/>
            </a:endParaRPr>
          </a:p>
          <a:p>
            <a:pPr lvl="2">
              <a:lnSpc>
                <a:spcPct val="90000"/>
              </a:lnSpc>
            </a:pPr>
            <a:r>
              <a:rPr lang="en-US" sz="2800" dirty="0">
                <a:cs typeface="Times New Roman" pitchFamily="18" charset="0"/>
              </a:rPr>
              <a:t>The spinning of the shaft in the generator makes electricity</a:t>
            </a:r>
            <a:r>
              <a:rPr lang="en-US" sz="2800" dirty="0"/>
              <a:t> </a:t>
            </a:r>
          </a:p>
        </p:txBody>
      </p:sp>
      <p:pic>
        <p:nvPicPr>
          <p:cNvPr id="4" name="Picture 5" descr="Wind Turbine Components Chart"/>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6467"/>
          <a:stretch/>
        </p:blipFill>
        <p:spPr bwMode="auto">
          <a:xfrm>
            <a:off x="6938682" y="268940"/>
            <a:ext cx="5253318" cy="5737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9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wTemp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NewTemp2017.pptx" id="{8CE685BC-EAD4-4B04-AD34-D12CC5CB9C7E}" vid="{9D789DC2-756E-4482-B117-D6B6D7DBF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NewTemp2017</Template>
  <TotalTime>447</TotalTime>
  <Words>1499</Words>
  <Application>Microsoft Office PowerPoint</Application>
  <PresentationFormat>Custom</PresentationFormat>
  <Paragraphs>299</Paragraphs>
  <Slides>39</Slides>
  <Notes>12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1" baseType="lpstr">
      <vt:lpstr>NewTemp2017</vt:lpstr>
      <vt:lpstr>Equation</vt:lpstr>
      <vt:lpstr>Slide 1</vt:lpstr>
      <vt:lpstr>What is Wind?</vt:lpstr>
      <vt:lpstr>Where in the World is Wind?</vt:lpstr>
      <vt:lpstr>What is Wind Energy?</vt:lpstr>
      <vt:lpstr>Why Wind Energy?</vt:lpstr>
      <vt:lpstr>Slide 6</vt:lpstr>
      <vt:lpstr>Why Such Growth? </vt:lpstr>
      <vt:lpstr>Slide 8</vt:lpstr>
      <vt:lpstr>Wind Turbines</vt:lpstr>
      <vt:lpstr>Slide 10</vt:lpstr>
      <vt:lpstr>Internal Parts: The “Hub”</vt:lpstr>
      <vt:lpstr>Slide 12</vt:lpstr>
      <vt:lpstr>Slide 13</vt:lpstr>
      <vt:lpstr>Slide 14</vt:lpstr>
      <vt:lpstr>Slide 15</vt:lpstr>
      <vt:lpstr>Slide 16</vt:lpstr>
      <vt:lpstr>Slide 17</vt:lpstr>
      <vt:lpstr>Terms used in wind energy: </vt:lpstr>
      <vt:lpstr>Slide 19</vt:lpstr>
      <vt:lpstr>Slide 20</vt:lpstr>
      <vt:lpstr>Wind Energy and Power:</vt:lpstr>
      <vt:lpstr>Wind Turbine Size-Power Comparison</vt:lpstr>
      <vt:lpstr>Wind Turbine Configurations</vt:lpstr>
      <vt:lpstr>Configuration Tradeoffs</vt:lpstr>
      <vt:lpstr>Aerodynamics of Wind Turbine Blades</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Wind Energy</dc:title>
  <dc:creator>Yvonne Cramer</dc:creator>
  <cp:lastModifiedBy>prashant.chauhan</cp:lastModifiedBy>
  <cp:revision>47</cp:revision>
  <dcterms:created xsi:type="dcterms:W3CDTF">2017-01-23T15:28:58Z</dcterms:created>
  <dcterms:modified xsi:type="dcterms:W3CDTF">2018-11-26T05:45:42Z</dcterms:modified>
</cp:coreProperties>
</file>